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2" r:id="rId4"/>
  </p:sldMasterIdLst>
  <p:notesMasterIdLst>
    <p:notesMasterId r:id="rId14"/>
  </p:notesMasterIdLst>
  <p:handoutMasterIdLst>
    <p:handoutMasterId r:id="rId15"/>
  </p:handoutMasterIdLst>
  <p:sldIdLst>
    <p:sldId id="634" r:id="rId5"/>
    <p:sldId id="338" r:id="rId6"/>
    <p:sldId id="633" r:id="rId7"/>
    <p:sldId id="594" r:id="rId8"/>
    <p:sldId id="342" r:id="rId9"/>
    <p:sldId id="343" r:id="rId10"/>
    <p:sldId id="635" r:id="rId11"/>
    <p:sldId id="621" r:id="rId12"/>
    <p:sldId id="605" r:id="rId13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Open Sans Light" panose="020B0306030504020204" pitchFamily="34" charset="0"/>
      <p:regular r:id="rId24"/>
      <p:italic r:id="rId25"/>
    </p:embeddedFont>
    <p:embeddedFont>
      <p:font typeface="Source Sans Pro" panose="020B0503030403020204" pitchFamily="34" charset="0"/>
      <p:regular r:id="rId26"/>
      <p:bold r:id="rId27"/>
      <p:italic r:id="rId28"/>
      <p:boldItalic r:id="rId29"/>
    </p:embeddedFont>
    <p:embeddedFont>
      <p:font typeface="Source Sans Pro Semibold" panose="020B0603030403020204" pitchFamily="34" charset="0"/>
      <p:bold r:id="rId30"/>
      <p:boldItalic r:id="rId31"/>
    </p:embeddedFont>
  </p:embeddedFontLst>
  <p:defaultTextStyle>
    <a:defPPr>
      <a:defRPr lang="de-DE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PT Master 16-10" id="{1371AFA6-2CB8-4AA9-A321-140A4CEAE86E}">
          <p14:sldIdLst>
            <p14:sldId id="634"/>
            <p14:sldId id="338"/>
            <p14:sldId id="633"/>
            <p14:sldId id="594"/>
            <p14:sldId id="342"/>
            <p14:sldId id="343"/>
            <p14:sldId id="635"/>
            <p14:sldId id="621"/>
            <p14:sldId id="6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93" userDrawn="1">
          <p15:clr>
            <a:srgbClr val="A4A3A4"/>
          </p15:clr>
        </p15:guide>
        <p15:guide id="2" pos="521" userDrawn="1">
          <p15:clr>
            <a:srgbClr val="A4A3A4"/>
          </p15:clr>
        </p15:guide>
        <p15:guide id="3" orient="horz" pos="211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BBCE9BE-7A0A-FA4D-0629-325CE3299941}" name="Muhalia, Nashon" initials="MN" userId="S::nashon.muhalia@cbm.org::87e16643-c318-4c5b-b2d6-2b21262aab4c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app, Svenja" initials="KS [2]" lastIdx="31" clrIdx="0">
    <p:extLst>
      <p:ext uri="{19B8F6BF-5375-455C-9EA6-DF929625EA0E}">
        <p15:presenceInfo xmlns:p15="http://schemas.microsoft.com/office/powerpoint/2012/main" userId="S::svenja.knapp@cbm.de::18b2e5c6-2d7e-4e05-9cee-77b248fa26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141B"/>
    <a:srgbClr val="FFC20C"/>
    <a:srgbClr val="716951"/>
    <a:srgbClr val="B09C78"/>
    <a:srgbClr val="8C5BA5"/>
    <a:srgbClr val="719BD1"/>
    <a:srgbClr val="F39200"/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26112E-74B5-3585-5E44-CFD65778C557}" v="10" dt="2023-06-30T08:09:34.296"/>
    <p1510:client id="{89926EE5-14C4-CC39-0057-0AFEC499096B}" v="37" dt="2023-05-23T12:43:04.368"/>
    <p1510:client id="{AD6691EB-E2A7-91B5-BB0E-BD28A0BE92C3}" v="15" dt="2023-05-15T13:32:34.018"/>
    <p1510:client id="{CC09E28C-DB72-2E2B-ACD9-8C86988BF98D}" v="197" dt="2023-05-24T10:00:54.4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 autoAdjust="0"/>
    <p:restoredTop sz="94670" autoAdjust="0"/>
  </p:normalViewPr>
  <p:slideViewPr>
    <p:cSldViewPr snapToGrid="0">
      <p:cViewPr varScale="1">
        <p:scale>
          <a:sx n="116" d="100"/>
          <a:sy n="116" d="100"/>
        </p:scale>
        <p:origin x="1386" y="108"/>
      </p:cViewPr>
      <p:guideLst>
        <p:guide orient="horz" pos="893"/>
        <p:guide pos="521"/>
        <p:guide orient="horz" pos="2118"/>
      </p:guideLst>
    </p:cSldViewPr>
  </p:slideViewPr>
  <p:outlineViewPr>
    <p:cViewPr>
      <p:scale>
        <a:sx n="33" d="100"/>
        <a:sy n="33" d="100"/>
      </p:scale>
      <p:origin x="0" y="-800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912" y="10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microsoft.com/office/2018/10/relationships/authors" Target="authors.xml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alia, Nashon" userId="S::nashon.muhalia@cbm.org::87e16643-c318-4c5b-b2d6-2b21262aab4c" providerId="AD" clId="Web-{89926EE5-14C4-CC39-0057-0AFEC499096B}"/>
    <pc:docChg chg="mod modSld">
      <pc:chgData name="Muhalia, Nashon" userId="S::nashon.muhalia@cbm.org::87e16643-c318-4c5b-b2d6-2b21262aab4c" providerId="AD" clId="Web-{89926EE5-14C4-CC39-0057-0AFEC499096B}" dt="2023-05-23T12:43:04.368" v="36" actId="20577"/>
      <pc:docMkLst>
        <pc:docMk/>
      </pc:docMkLst>
      <pc:sldChg chg="modSp addCm">
        <pc:chgData name="Muhalia, Nashon" userId="S::nashon.muhalia@cbm.org::87e16643-c318-4c5b-b2d6-2b21262aab4c" providerId="AD" clId="Web-{89926EE5-14C4-CC39-0057-0AFEC499096B}" dt="2023-05-23T12:41:25.177" v="15" actId="20577"/>
        <pc:sldMkLst>
          <pc:docMk/>
          <pc:sldMk cId="2385897315" sldId="338"/>
        </pc:sldMkLst>
        <pc:spChg chg="mod">
          <ac:chgData name="Muhalia, Nashon" userId="S::nashon.muhalia@cbm.org::87e16643-c318-4c5b-b2d6-2b21262aab4c" providerId="AD" clId="Web-{89926EE5-14C4-CC39-0057-0AFEC499096B}" dt="2023-05-23T12:41:25.177" v="15" actId="20577"/>
          <ac:spMkLst>
            <pc:docMk/>
            <pc:sldMk cId="2385897315" sldId="338"/>
            <ac:spMk id="4" creationId="{00000000-0000-0000-0000-000000000000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Muhalia, Nashon" userId="S::nashon.muhalia@cbm.org::87e16643-c318-4c5b-b2d6-2b21262aab4c" providerId="AD" clId="Web-{89926EE5-14C4-CC39-0057-0AFEC499096B}" dt="2023-05-23T12:41:14.396" v="14"/>
              <pc2:cmMkLst xmlns:pc2="http://schemas.microsoft.com/office/powerpoint/2019/9/main/command">
                <pc:docMk/>
                <pc:sldMk cId="2385897315" sldId="338"/>
                <pc2:cmMk id="{F21026B9-DCCE-44E7-ACFC-C2D78252A4E0}"/>
              </pc2:cmMkLst>
            </pc226:cmChg>
          </p:ext>
        </pc:extLst>
      </pc:sldChg>
      <pc:sldChg chg="modSp">
        <pc:chgData name="Muhalia, Nashon" userId="S::nashon.muhalia@cbm.org::87e16643-c318-4c5b-b2d6-2b21262aab4c" providerId="AD" clId="Web-{89926EE5-14C4-CC39-0057-0AFEC499096B}" dt="2023-05-23T12:43:04.368" v="36" actId="20577"/>
        <pc:sldMkLst>
          <pc:docMk/>
          <pc:sldMk cId="27378708" sldId="633"/>
        </pc:sldMkLst>
        <pc:spChg chg="mod">
          <ac:chgData name="Muhalia, Nashon" userId="S::nashon.muhalia@cbm.org::87e16643-c318-4c5b-b2d6-2b21262aab4c" providerId="AD" clId="Web-{89926EE5-14C4-CC39-0057-0AFEC499096B}" dt="2023-05-23T12:43:04.368" v="36" actId="20577"/>
          <ac:spMkLst>
            <pc:docMk/>
            <pc:sldMk cId="27378708" sldId="633"/>
            <ac:spMk id="3" creationId="{7EA150DA-6343-9480-A06D-40E7982F1028}"/>
          </ac:spMkLst>
        </pc:spChg>
      </pc:sldChg>
    </pc:docChg>
  </pc:docChgLst>
  <pc:docChgLst>
    <pc:chgData name="Silva, Margarida" userId="S::margarida.silva@cbm.org::90c70757-dd91-4078-a58e-38b8f64aeea1" providerId="AD" clId="Web-{3526112E-74B5-3585-5E44-CFD65778C557}"/>
    <pc:docChg chg="modSld">
      <pc:chgData name="Silva, Margarida" userId="S::margarida.silva@cbm.org::90c70757-dd91-4078-a58e-38b8f64aeea1" providerId="AD" clId="Web-{3526112E-74B5-3585-5E44-CFD65778C557}" dt="2023-06-30T08:09:34.296" v="9" actId="20577"/>
      <pc:docMkLst>
        <pc:docMk/>
      </pc:docMkLst>
      <pc:sldChg chg="modSp delCm">
        <pc:chgData name="Silva, Margarida" userId="S::margarida.silva@cbm.org::90c70757-dd91-4078-a58e-38b8f64aeea1" providerId="AD" clId="Web-{3526112E-74B5-3585-5E44-CFD65778C557}" dt="2023-06-30T08:09:34.296" v="9" actId="20577"/>
        <pc:sldMkLst>
          <pc:docMk/>
          <pc:sldMk cId="2385897315" sldId="338"/>
        </pc:sldMkLst>
        <pc:spChg chg="mod">
          <ac:chgData name="Silva, Margarida" userId="S::margarida.silva@cbm.org::90c70757-dd91-4078-a58e-38b8f64aeea1" providerId="AD" clId="Web-{3526112E-74B5-3585-5E44-CFD65778C557}" dt="2023-06-30T08:09:34.296" v="9" actId="20577"/>
          <ac:spMkLst>
            <pc:docMk/>
            <pc:sldMk cId="2385897315" sldId="338"/>
            <ac:spMk id="4" creationId="{00000000-0000-0000-0000-000000000000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Silva, Margarida" userId="S::margarida.silva@cbm.org::90c70757-dd91-4078-a58e-38b8f64aeea1" providerId="AD" clId="Web-{3526112E-74B5-3585-5E44-CFD65778C557}" dt="2023-06-30T08:08:19.310" v="0"/>
              <pc2:cmMkLst xmlns:pc2="http://schemas.microsoft.com/office/powerpoint/2019/9/main/command">
                <pc:docMk/>
                <pc:sldMk cId="2385897315" sldId="338"/>
                <pc2:cmMk id="{F21026B9-DCCE-44E7-ACFC-C2D78252A4E0}"/>
              </pc2:cmMkLst>
            </pc226:cmChg>
          </p:ext>
        </pc:extLst>
      </pc:sldChg>
    </pc:docChg>
  </pc:docChgLst>
  <pc:docChgLst>
    <pc:chgData name="Muhalia, Nashon" userId="S::nashon.muhalia@cbm.org::87e16643-c318-4c5b-b2d6-2b21262aab4c" providerId="AD" clId="Web-{CC09E28C-DB72-2E2B-ACD9-8C86988BF98D}"/>
    <pc:docChg chg="modSld">
      <pc:chgData name="Muhalia, Nashon" userId="S::nashon.muhalia@cbm.org::87e16643-c318-4c5b-b2d6-2b21262aab4c" providerId="AD" clId="Web-{CC09E28C-DB72-2E2B-ACD9-8C86988BF98D}" dt="2023-05-24T10:00:54.422" v="99"/>
      <pc:docMkLst>
        <pc:docMk/>
      </pc:docMkLst>
      <pc:sldChg chg="modCm">
        <pc:chgData name="Muhalia, Nashon" userId="S::nashon.muhalia@cbm.org::87e16643-c318-4c5b-b2d6-2b21262aab4c" providerId="AD" clId="Web-{CC09E28C-DB72-2E2B-ACD9-8C86988BF98D}" dt="2023-05-24T07:43:06.540" v="0"/>
        <pc:sldMkLst>
          <pc:docMk/>
          <pc:sldMk cId="2385897315" sldId="33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uhalia, Nashon" userId="S::nashon.muhalia@cbm.org::87e16643-c318-4c5b-b2d6-2b21262aab4c" providerId="AD" clId="Web-{CC09E28C-DB72-2E2B-ACD9-8C86988BF98D}" dt="2023-05-24T07:43:06.540" v="0"/>
              <pc2:cmMkLst xmlns:pc2="http://schemas.microsoft.com/office/powerpoint/2019/9/main/command">
                <pc:docMk/>
                <pc:sldMk cId="2385897315" sldId="338"/>
                <pc2:cmMk id="{F21026B9-DCCE-44E7-ACFC-C2D78252A4E0}"/>
              </pc2:cmMkLst>
            </pc226:cmChg>
          </p:ext>
        </pc:extLst>
      </pc:sldChg>
      <pc:sldChg chg="modSp">
        <pc:chgData name="Muhalia, Nashon" userId="S::nashon.muhalia@cbm.org::87e16643-c318-4c5b-b2d6-2b21262aab4c" providerId="AD" clId="Web-{CC09E28C-DB72-2E2B-ACD9-8C86988BF98D}" dt="2023-05-24T10:00:54.422" v="99"/>
        <pc:sldMkLst>
          <pc:docMk/>
          <pc:sldMk cId="1293098659" sldId="343"/>
        </pc:sldMkLst>
        <pc:spChg chg="mod">
          <ac:chgData name="Muhalia, Nashon" userId="S::nashon.muhalia@cbm.org::87e16643-c318-4c5b-b2d6-2b21262aab4c" providerId="AD" clId="Web-{CC09E28C-DB72-2E2B-ACD9-8C86988BF98D}" dt="2023-05-24T09:26:01.670" v="87" actId="20577"/>
          <ac:spMkLst>
            <pc:docMk/>
            <pc:sldMk cId="1293098659" sldId="343"/>
            <ac:spMk id="3" creationId="{00000000-0000-0000-0000-000000000000}"/>
          </ac:spMkLst>
        </pc:spChg>
        <pc:graphicFrameChg chg="mod modGraphic">
          <ac:chgData name="Muhalia, Nashon" userId="S::nashon.muhalia@cbm.org::87e16643-c318-4c5b-b2d6-2b21262aab4c" providerId="AD" clId="Web-{CC09E28C-DB72-2E2B-ACD9-8C86988BF98D}" dt="2023-05-24T10:00:54.422" v="99"/>
          <ac:graphicFrameMkLst>
            <pc:docMk/>
            <pc:sldMk cId="1293098659" sldId="343"/>
            <ac:graphicFrameMk id="6" creationId="{CB4E4A6F-400A-4EBD-8DE2-B7971912D7F2}"/>
          </ac:graphicFrameMkLst>
        </pc:graphicFrameChg>
      </pc:sldChg>
      <pc:sldChg chg="modSp">
        <pc:chgData name="Muhalia, Nashon" userId="S::nashon.muhalia@cbm.org::87e16643-c318-4c5b-b2d6-2b21262aab4c" providerId="AD" clId="Web-{CC09E28C-DB72-2E2B-ACD9-8C86988BF98D}" dt="2023-05-24T07:51:30.842" v="79" actId="20577"/>
        <pc:sldMkLst>
          <pc:docMk/>
          <pc:sldMk cId="1637933597" sldId="594"/>
        </pc:sldMkLst>
        <pc:spChg chg="mod">
          <ac:chgData name="Muhalia, Nashon" userId="S::nashon.muhalia@cbm.org::87e16643-c318-4c5b-b2d6-2b21262aab4c" providerId="AD" clId="Web-{CC09E28C-DB72-2E2B-ACD9-8C86988BF98D}" dt="2023-05-24T07:51:30.842" v="79" actId="20577"/>
          <ac:spMkLst>
            <pc:docMk/>
            <pc:sldMk cId="1637933597" sldId="594"/>
            <ac:spMk id="3" creationId="{00000000-0000-0000-0000-000000000000}"/>
          </ac:spMkLst>
        </pc:spChg>
      </pc:sldChg>
      <pc:sldChg chg="modSp">
        <pc:chgData name="Muhalia, Nashon" userId="S::nashon.muhalia@cbm.org::87e16643-c318-4c5b-b2d6-2b21262aab4c" providerId="AD" clId="Web-{CC09E28C-DB72-2E2B-ACD9-8C86988BF98D}" dt="2023-05-24T07:50:34.606" v="75" actId="20577"/>
        <pc:sldMkLst>
          <pc:docMk/>
          <pc:sldMk cId="27378708" sldId="633"/>
        </pc:sldMkLst>
        <pc:spChg chg="mod">
          <ac:chgData name="Muhalia, Nashon" userId="S::nashon.muhalia@cbm.org::87e16643-c318-4c5b-b2d6-2b21262aab4c" providerId="AD" clId="Web-{CC09E28C-DB72-2E2B-ACD9-8C86988BF98D}" dt="2023-05-24T07:50:34.606" v="75" actId="20577"/>
          <ac:spMkLst>
            <pc:docMk/>
            <pc:sldMk cId="27378708" sldId="633"/>
            <ac:spMk id="3" creationId="{7EA150DA-6343-9480-A06D-40E7982F1028}"/>
          </ac:spMkLst>
        </pc:spChg>
      </pc:sldChg>
    </pc:docChg>
  </pc:docChgLst>
  <pc:docChgLst>
    <pc:chgData name="Muhalia, Nashon" userId="S::nashon.muhalia@cbm.org::87e16643-c318-4c5b-b2d6-2b21262aab4c" providerId="AD" clId="Web-{AD6691EB-E2A7-91B5-BB0E-BD28A0BE92C3}"/>
    <pc:docChg chg="modSld">
      <pc:chgData name="Muhalia, Nashon" userId="S::nashon.muhalia@cbm.org::87e16643-c318-4c5b-b2d6-2b21262aab4c" providerId="AD" clId="Web-{AD6691EB-E2A7-91B5-BB0E-BD28A0BE92C3}" dt="2023-05-15T13:32:34.018" v="14" actId="20577"/>
      <pc:docMkLst>
        <pc:docMk/>
      </pc:docMkLst>
      <pc:sldChg chg="modSp">
        <pc:chgData name="Muhalia, Nashon" userId="S::nashon.muhalia@cbm.org::87e16643-c318-4c5b-b2d6-2b21262aab4c" providerId="AD" clId="Web-{AD6691EB-E2A7-91B5-BB0E-BD28A0BE92C3}" dt="2023-05-15T13:32:34.018" v="14" actId="20577"/>
        <pc:sldMkLst>
          <pc:docMk/>
          <pc:sldMk cId="2385897315" sldId="338"/>
        </pc:sldMkLst>
        <pc:spChg chg="mod">
          <ac:chgData name="Muhalia, Nashon" userId="S::nashon.muhalia@cbm.org::87e16643-c318-4c5b-b2d6-2b21262aab4c" providerId="AD" clId="Web-{AD6691EB-E2A7-91B5-BB0E-BD28A0BE92C3}" dt="2023-05-15T13:32:34.018" v="14" actId="20577"/>
          <ac:spMkLst>
            <pc:docMk/>
            <pc:sldMk cId="2385897315" sldId="338"/>
            <ac:spMk id="4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1ECCB54-A79E-BC43-8311-3C9B1F0902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080F448-2063-9A4A-86D3-94FB4451123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98213-B645-2246-9974-1E69783D8918}" type="datetimeFigureOut">
              <a:rPr lang="de-DE" smtClean="0"/>
              <a:t>30.06.2023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0169931-595F-854F-8D10-68B43A2CC8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52235CE-700E-7B4B-A135-CCD1414D51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3347A2-4133-8E48-BA71-C4BEA521B39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99955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6A965-8A44-9145-8490-3813F52C6E24}" type="datetimeFigureOut">
              <a:rPr lang="de-DE" smtClean="0"/>
              <a:t>30.06.2023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8D845-9E73-5E40-9BA2-0AB46712EBA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00595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8D845-9E73-5E40-9BA2-0AB46712EBA2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0712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foli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2F814C2A-996E-3045-8BF8-C08146498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5159" y="519668"/>
            <a:ext cx="4576096" cy="4576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75711" y="1305098"/>
            <a:ext cx="3516008" cy="2926079"/>
          </a:xfrm>
        </p:spPr>
        <p:txBody>
          <a:bodyPr anchor="ctr">
            <a:noAutofit/>
          </a:bodyPr>
          <a:lstStyle>
            <a:lvl1pPr algn="l" fontAlgn="ctr">
              <a:lnSpc>
                <a:spcPts val="7500"/>
              </a:lnSpc>
              <a:defRPr sz="7500">
                <a:solidFill>
                  <a:schemeClr val="bg1"/>
                </a:solidFill>
              </a:defRPr>
            </a:lvl1pPr>
          </a:lstStyle>
          <a:p>
            <a:r>
              <a:rPr lang="de-DE"/>
              <a:t>Thema oder Claim</a:t>
            </a:r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E5CC5A7-6B51-4FE4-A9AB-AB30E62406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367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mit Abrissk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A3A13713-CA00-0A42-A49B-4851DCFB5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775158" cy="5715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2"/>
          </a:solid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7F91C5A0-343F-7340-8025-FC7F8CD8B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71411" y="1521354"/>
            <a:ext cx="2856953" cy="362611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Mastertextformat bearbeiten</a:t>
            </a: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6B16E73-7F63-EA44-B170-40B8C6C82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1411" y="654518"/>
            <a:ext cx="2856953" cy="779645"/>
          </a:xfrm>
        </p:spPr>
        <p:txBody>
          <a:bodyPr lIns="0" tIns="0" rIns="36000" bIns="0" anchor="t">
            <a:noAutofit/>
          </a:bodyPr>
          <a:lstStyle>
            <a:lvl1pPr>
              <a:lnSpc>
                <a:spcPts val="2600"/>
              </a:lnSpc>
              <a:defRPr sz="2500"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FA49E237-9786-47AF-8221-081C18F33F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3974" t="-1" r="28766" b="9209"/>
          <a:stretch/>
        </p:blipFill>
        <p:spPr>
          <a:xfrm rot="16200000">
            <a:off x="2796424" y="2614581"/>
            <a:ext cx="5715001" cy="485837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FCEBA77-95E8-4F74-9465-EFEBBD535E34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290979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Subtitel / Trenn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66015D4-104A-C943-80B5-57585F747C82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F814C2A-996E-3045-8BF8-C08146498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5159" y="519668"/>
            <a:ext cx="4576096" cy="4576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17958" y="1482291"/>
            <a:ext cx="3440591" cy="1530416"/>
          </a:xfrm>
        </p:spPr>
        <p:txBody>
          <a:bodyPr anchor="t">
            <a:noAutofit/>
          </a:bodyPr>
          <a:lstStyle>
            <a:lvl1pPr algn="l" fontAlgn="base">
              <a:lnSpc>
                <a:spcPts val="5500"/>
              </a:lnSpc>
              <a:defRPr sz="5500">
                <a:solidFill>
                  <a:schemeClr val="bg1"/>
                </a:solidFill>
              </a:defRPr>
            </a:lvl1pPr>
          </a:lstStyle>
          <a:p>
            <a:r>
              <a:rPr lang="de-DE"/>
              <a:t>Thema oder Claim</a:t>
            </a:r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58449E6-D13C-6341-92AD-C39FE0914C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8708" y="3031768"/>
            <a:ext cx="3459841" cy="953091"/>
          </a:xfrm>
        </p:spPr>
        <p:txBody>
          <a:bodyPr/>
          <a:lstStyle>
            <a:lvl1pPr marL="0" indent="0" algn="l">
              <a:lnSpc>
                <a:spcPts val="2600"/>
              </a:lnSpc>
              <a:buNone/>
              <a:defRPr sz="2200" b="0" i="0">
                <a:solidFill>
                  <a:schemeClr val="bg1"/>
                </a:solidFill>
                <a:latin typeface="Source Serif Pro" panose="02040603050405020204" pitchFamily="18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CB1CD71-5B63-4295-9715-394D7E7E8D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215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16FB8C25-C39C-47D5-8452-24584B651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CF09BA5-B60E-415F-82CF-BBF1844E7A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329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in Inhalt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16FB8C25-C39C-47D5-8452-24584B651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4E9AD9D-B6DB-4B82-9DB0-9225F682A4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1332" y="149806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69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406F85A-E620-3848-83F3-1A5D2507BBDE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0FB3D2-A585-4C48-9208-14D481993E6B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C8BDB45D-F86C-4441-B7DF-72BE77A73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5526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168AFE4-D15C-964C-9C27-8ECE4504E40F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372655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7333" y="1686177"/>
            <a:ext cx="368652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528C06CC-A6D5-471B-948D-164FFF9BF1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9947C61-4647-41F5-B4CB-94587412FC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15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168AFE4-D15C-964C-9C27-8ECE4504E40F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372655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7333" y="1686177"/>
            <a:ext cx="368652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24CCEAA7-7E7A-4DC0-8757-D83946C89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0DBCB2D-7440-4170-8E5B-8AC9377F742F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3361917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eadlin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94C0C768-D0BC-4BE9-9D6E-F5F989FA62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B2E943D-7748-40AD-82A1-9A8B9D4410F0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50011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chrift mit vollflächigem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30F662F-D975-4356-A517-132767BEDD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744980"/>
            <a:ext cx="9144000" cy="397002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2"/>
          </a:solid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5097E1-DF70-43A7-B8C8-DC9E467E3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488" y="473250"/>
            <a:ext cx="7557025" cy="896783"/>
          </a:xfrm>
        </p:spPr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4958226C-ABFD-4075-BCA7-B473D60E8D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7196"/>
          <a:stretch/>
        </p:blipFill>
        <p:spPr>
          <a:xfrm rot="10800000">
            <a:off x="0" y="1627353"/>
            <a:ext cx="9144000" cy="38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14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3488" y="473250"/>
            <a:ext cx="7557025" cy="8967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/>
              <a:t>Hier steht eine Überschrift, </a:t>
            </a:r>
            <a:br>
              <a:rPr lang="de-DE"/>
            </a:br>
            <a:r>
              <a:rPr lang="de-DE"/>
              <a:t>welche auch zweizeilig laufen kann.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488" y="1722459"/>
            <a:ext cx="7557025" cy="34558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1D496AEA-4A19-411A-BA57-3267C68AA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429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53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86" r:id="rId3"/>
    <p:sldLayoutId id="2147483719" r:id="rId4"/>
    <p:sldLayoutId id="2147483716" r:id="rId5"/>
    <p:sldLayoutId id="2147483717" r:id="rId6"/>
    <p:sldLayoutId id="2147483685" r:id="rId7"/>
    <p:sldLayoutId id="2147483718" r:id="rId8"/>
    <p:sldLayoutId id="2147483687" r:id="rId9"/>
    <p:sldLayoutId id="2147483679" r:id="rId10"/>
  </p:sldLayoutIdLst>
  <p:hf hdr="0" ftr="0" dt="0"/>
  <p:txStyles>
    <p:titleStyle>
      <a:lvl1pPr algn="l" defTabSz="685800" rtl="0" eaLnBrk="1" fontAlgn="t" latinLnBrk="0" hangingPunct="1">
        <a:lnSpc>
          <a:spcPts val="3620"/>
        </a:lnSpc>
        <a:spcBef>
          <a:spcPct val="0"/>
        </a:spcBef>
        <a:buNone/>
        <a:defRPr sz="3600" b="0" i="0" kern="1200">
          <a:solidFill>
            <a:srgbClr val="C4141B"/>
          </a:solidFill>
          <a:latin typeface="Source Sans Pro Semibold" panose="020B0503030403020204" pitchFamily="34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romis.cbm.org/start" TargetMode="External"/><Relationship Id="rId2" Type="http://schemas.openxmlformats.org/officeDocument/2006/relationships/hyperlink" Target="https://promis-test.cbm.org/start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bm365.sharepoint.com/sites/ProMis/Lists/Key%20Users%20and%20Business%20Owners/AllItems.aspx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7D89E-DFA9-8D93-32DB-CEDC7A782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Introduction, terminology </a:t>
            </a:r>
            <a:br>
              <a:rPr lang="en-GB" dirty="0"/>
            </a:br>
            <a:r>
              <a:rPr lang="en-GB" dirty="0"/>
              <a:t>and permissions topics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856E9-692F-C18C-BC29-C110278250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sz="1600" dirty="0"/>
              <a:t>What is </a:t>
            </a:r>
            <a:r>
              <a:rPr lang="en-GB" sz="1600" dirty="0" err="1"/>
              <a:t>ProMIS</a:t>
            </a:r>
            <a:r>
              <a:rPr lang="en-GB" sz="1600" dirty="0"/>
              <a:t>?</a:t>
            </a:r>
          </a:p>
          <a:p>
            <a:r>
              <a:rPr lang="en-GB" sz="1600" dirty="0"/>
              <a:t>What can be found in </a:t>
            </a:r>
            <a:r>
              <a:rPr lang="en-GB" sz="1600" dirty="0" err="1"/>
              <a:t>ProMIS</a:t>
            </a:r>
            <a:r>
              <a:rPr lang="en-GB" sz="1600" dirty="0"/>
              <a:t>?</a:t>
            </a:r>
          </a:p>
          <a:p>
            <a:r>
              <a:rPr lang="en-GB" sz="1600" dirty="0"/>
              <a:t>How to log to </a:t>
            </a:r>
            <a:r>
              <a:rPr lang="en-GB" sz="1600" dirty="0" err="1"/>
              <a:t>ProMIS</a:t>
            </a:r>
            <a:r>
              <a:rPr lang="en-GB" sz="1600" dirty="0"/>
              <a:t>?</a:t>
            </a:r>
          </a:p>
          <a:p>
            <a:r>
              <a:rPr lang="en-GB" sz="1600" dirty="0"/>
              <a:t>What entities exist? Who can create them?</a:t>
            </a:r>
          </a:p>
          <a:p>
            <a:r>
              <a:rPr lang="en-GB" sz="1600" dirty="0"/>
              <a:t>What functionalities are available for each entity?</a:t>
            </a:r>
          </a:p>
          <a:p>
            <a:r>
              <a:rPr lang="en-GB" sz="1600" dirty="0"/>
              <a:t>Who is responsible for which entity/functionality?</a:t>
            </a:r>
          </a:p>
          <a:p>
            <a:r>
              <a:rPr lang="en-GB" sz="1600" dirty="0"/>
              <a:t>What is the role of key users?</a:t>
            </a:r>
          </a:p>
          <a:p>
            <a:r>
              <a:rPr lang="en-GB" sz="1600" dirty="0"/>
              <a:t>What are the additional permissions of key users?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313B30-6A66-AC3A-1ECB-935030990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6738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ProMIS</a:t>
            </a:r>
            <a:r>
              <a:rPr lang="en-US" dirty="0"/>
              <a:t>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699723" cy="3296468"/>
          </a:xfrm>
        </p:spPr>
        <p:txBody>
          <a:bodyPr vert="horz" lIns="0" tIns="0" rIns="0" bIns="0" rtlCol="0" anchor="t">
            <a:noAutofit/>
          </a:bodyPr>
          <a:lstStyle/>
          <a:p>
            <a:pPr fontAlgn="base"/>
            <a:r>
              <a:rPr lang="en-GB" sz="1600" b="1" dirty="0">
                <a:latin typeface="Source Sans Pro"/>
                <a:ea typeface="Source Sans Pro"/>
              </a:rPr>
              <a:t>Pro</a:t>
            </a:r>
            <a:r>
              <a:rPr lang="en-GB" sz="1600" dirty="0">
                <a:latin typeface="Source Sans Pro"/>
                <a:ea typeface="Source Sans Pro"/>
              </a:rPr>
              <a:t>ject </a:t>
            </a:r>
            <a:r>
              <a:rPr lang="en-GB" sz="1600" b="1" dirty="0">
                <a:latin typeface="Source Sans Pro"/>
                <a:ea typeface="Source Sans Pro"/>
              </a:rPr>
              <a:t>M</a:t>
            </a:r>
            <a:r>
              <a:rPr lang="en-GB" sz="1600" dirty="0">
                <a:latin typeface="Source Sans Pro"/>
                <a:ea typeface="Source Sans Pro"/>
              </a:rPr>
              <a:t>anagement </a:t>
            </a:r>
            <a:r>
              <a:rPr lang="en-GB" sz="1600" b="1" dirty="0">
                <a:latin typeface="Source Sans Pro"/>
                <a:ea typeface="Source Sans Pro"/>
              </a:rPr>
              <a:t>I</a:t>
            </a:r>
            <a:r>
              <a:rPr lang="en-GB" sz="1600" dirty="0">
                <a:latin typeface="Source Sans Pro"/>
                <a:ea typeface="Source Sans Pro"/>
              </a:rPr>
              <a:t>nformation </a:t>
            </a:r>
            <a:r>
              <a:rPr lang="en-GB" sz="1600" b="1" dirty="0">
                <a:latin typeface="Source Sans Pro"/>
                <a:ea typeface="Source Sans Pro"/>
              </a:rPr>
              <a:t>S</a:t>
            </a:r>
            <a:r>
              <a:rPr lang="en-GB" sz="1600" dirty="0">
                <a:latin typeface="Source Sans Pro"/>
                <a:ea typeface="Source Sans Pro"/>
              </a:rPr>
              <a:t>ystem</a:t>
            </a:r>
            <a:endParaRPr lang="en-US" dirty="0"/>
          </a:p>
          <a:p>
            <a:r>
              <a:rPr lang="en-GB" sz="1600" dirty="0" err="1">
                <a:latin typeface="Source Sans Pro"/>
                <a:ea typeface="Source Sans Pro"/>
              </a:rPr>
              <a:t>ProMIS</a:t>
            </a:r>
            <a:r>
              <a:rPr lang="en-GB" sz="1600" dirty="0">
                <a:latin typeface="Source Sans Pro"/>
                <a:ea typeface="Source Sans Pro"/>
              </a:rPr>
              <a:t> is a cloud-based project, partner and document management system</a:t>
            </a:r>
            <a:r>
              <a:rPr lang="en-US" sz="1600" dirty="0">
                <a:latin typeface="Source Sans Pro"/>
                <a:ea typeface="Source Sans Pro"/>
              </a:rPr>
              <a:t>​</a:t>
            </a:r>
            <a:endParaRPr lang="en-US"/>
          </a:p>
          <a:p>
            <a:pPr fontAlgn="base"/>
            <a:r>
              <a:rPr lang="en-GB" sz="1600" dirty="0">
                <a:latin typeface="Source Sans Pro"/>
                <a:ea typeface="Source Sans Pro"/>
              </a:rPr>
              <a:t>The system is based on SharePoint Online (part of Microsoft Office 365)</a:t>
            </a:r>
            <a:r>
              <a:rPr lang="en-US" sz="1600" dirty="0">
                <a:latin typeface="Source Sans Pro"/>
                <a:ea typeface="Source Sans Pro"/>
              </a:rPr>
              <a:t>​</a:t>
            </a:r>
          </a:p>
          <a:p>
            <a:pPr fontAlgn="base"/>
            <a:r>
              <a:rPr lang="en-GB" sz="1600" dirty="0">
                <a:latin typeface="Source Sans Pro"/>
                <a:ea typeface="Source Sans Pro"/>
              </a:rPr>
              <a:t>The system offers a suite of functionalities, some of which are customised for CBM</a:t>
            </a:r>
            <a:r>
              <a:rPr lang="en-US" sz="1600" dirty="0">
                <a:latin typeface="Source Sans Pro"/>
                <a:ea typeface="Source Sans Pro"/>
              </a:rPr>
              <a:t> </a:t>
            </a:r>
            <a:r>
              <a:rPr lang="en-GB" sz="1600" dirty="0">
                <a:latin typeface="Source Sans Pro"/>
                <a:ea typeface="Source Sans Pro"/>
              </a:rPr>
              <a:t>(e.g. Workflow cycles,</a:t>
            </a:r>
            <a:r>
              <a:rPr lang="en-GB" sz="1600" dirty="0">
                <a:latin typeface="Source Sans Pro"/>
                <a:ea typeface="Source Sans Pro"/>
                <a:cs typeface="Calibri"/>
              </a:rPr>
              <a:t> FR Requirements)</a:t>
            </a:r>
            <a:r>
              <a:rPr lang="en-GB" sz="1600" dirty="0">
                <a:latin typeface="Source Sans Pro"/>
                <a:ea typeface="Source Sans Pro"/>
              </a:rPr>
              <a:t> </a:t>
            </a:r>
            <a:endParaRPr lang="en-US" sz="1600" dirty="0">
              <a:latin typeface="Source Sans Pro"/>
              <a:ea typeface="Source Sans Pro"/>
            </a:endParaRPr>
          </a:p>
          <a:p>
            <a:pPr fontAlgn="base"/>
            <a:r>
              <a:rPr lang="en-GB" sz="1600" dirty="0" err="1">
                <a:latin typeface="Source Sans Pro"/>
                <a:ea typeface="Source Sans Pro"/>
              </a:rPr>
              <a:t>ProMIS</a:t>
            </a:r>
            <a:r>
              <a:rPr lang="en-GB" sz="1600" dirty="0">
                <a:latin typeface="Source Sans Pro"/>
                <a:ea typeface="Source Sans Pro"/>
              </a:rPr>
              <a:t> is connected to </a:t>
            </a:r>
            <a:r>
              <a:rPr lang="en-GB" sz="1600" dirty="0" err="1">
                <a:latin typeface="Source Sans Pro"/>
                <a:ea typeface="Source Sans Pro"/>
              </a:rPr>
              <a:t>PowerBI</a:t>
            </a:r>
            <a:r>
              <a:rPr lang="en-GB" sz="1600" dirty="0">
                <a:latin typeface="Source Sans Pro"/>
                <a:ea typeface="Source Sans Pro"/>
              </a:rPr>
              <a:t>, Business Central and Salesforce.</a:t>
            </a:r>
          </a:p>
          <a:p>
            <a:pPr fontAlgn="base"/>
            <a:r>
              <a:rPr lang="en-GB" sz="1600" dirty="0" err="1">
                <a:latin typeface="Source Sans Pro"/>
              </a:rPr>
              <a:t>ProMIS</a:t>
            </a:r>
            <a:r>
              <a:rPr lang="en-GB" sz="1600" dirty="0">
                <a:latin typeface="Source Sans Pro"/>
              </a:rPr>
              <a:t> also includes functionalities to enable partner to access limited parts of the system.</a:t>
            </a:r>
            <a:endParaRPr lang="en-GB" sz="1600" dirty="0"/>
          </a:p>
          <a:p>
            <a:pPr fontAlgn="base"/>
            <a:endParaRPr lang="en-US" sz="1800" dirty="0">
              <a:latin typeface="Source Sans Pro"/>
              <a:ea typeface="Source Sans Pro"/>
            </a:endParaRPr>
          </a:p>
          <a:p>
            <a:pPr fontAlgn="base"/>
            <a:endParaRPr lang="en-GB" sz="1800" dirty="0">
              <a:latin typeface="Source Sans Pro"/>
            </a:endParaRPr>
          </a:p>
          <a:p>
            <a:pPr fontAlgn="base"/>
            <a:endParaRPr lang="en-US" dirty="0">
              <a:latin typeface="Source Sans Pro"/>
              <a:ea typeface="Source Sans Pro" panose="020B0503030403020204" pitchFamily="34" charset="0"/>
            </a:endParaRPr>
          </a:p>
          <a:p>
            <a:pPr marL="0" indent="0" fontAlgn="base">
              <a:buNone/>
            </a:pPr>
            <a:endParaRPr lang="en-GB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5897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B3C6D-32C9-E307-75C7-5FD103A20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can be found in </a:t>
            </a:r>
            <a:r>
              <a:rPr lang="en-GB" dirty="0" err="1"/>
              <a:t>ProMIS</a:t>
            </a:r>
            <a:r>
              <a:rPr lang="en-GB" dirty="0"/>
              <a:t>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150DA-6343-9480-A06D-40E7982F10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342900" indent="-342900">
              <a:buFont typeface="Symbol,Sans-Serif" panose="05050102010706020507" pitchFamily="18" charset="2"/>
              <a:buChar char=""/>
            </a:pPr>
            <a:r>
              <a:rPr lang="en-GB" sz="1600" dirty="0">
                <a:latin typeface="Source Sans Pro"/>
                <a:ea typeface="Source Sans Pro"/>
              </a:rPr>
              <a:t>Information related to partnerships, projects and calls for proposals.</a:t>
            </a:r>
          </a:p>
          <a:p>
            <a:pPr marL="342900" indent="-342900">
              <a:buFont typeface="Symbol,Sans-Serif" panose="05050102010706020507" pitchFamily="18" charset="2"/>
              <a:buChar char=""/>
            </a:pPr>
            <a:r>
              <a:rPr lang="en-GB" sz="1600" dirty="0">
                <a:latin typeface="Source Sans Pro"/>
                <a:ea typeface="Source Sans Pro"/>
              </a:rPr>
              <a:t>Project and partner </a:t>
            </a: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</a:rPr>
              <a:t>decisions, learnings and recommendations during project and partnership implementation.</a:t>
            </a:r>
          </a:p>
          <a:p>
            <a:pPr marL="342900" indent="-342900">
              <a:buFont typeface="Symbol,Sans-Serif" panose="05050102010706020507" pitchFamily="18" charset="2"/>
              <a:buChar char=""/>
            </a:pPr>
            <a:r>
              <a:rPr lang="en-GB" sz="1600" dirty="0">
                <a:latin typeface="Source Sans Pro"/>
                <a:ea typeface="Source Sans Pro"/>
              </a:rPr>
              <a:t>Detailed project and partner information (which remains in the project and partner documents stored in the document libraries). Only high level or key information is entered manually in the system.</a:t>
            </a:r>
          </a:p>
          <a:p>
            <a:pPr marL="342900" indent="-342900">
              <a:buFont typeface="Symbol,Sans-Serif" panose="05050102010706020507" pitchFamily="18" charset="2"/>
              <a:buChar char=""/>
            </a:pPr>
            <a:r>
              <a:rPr lang="en-GB" sz="1600" dirty="0">
                <a:latin typeface="Source Sans Pro"/>
                <a:ea typeface="Source Sans Pro"/>
              </a:rPr>
              <a:t>CBM tools, templates</a:t>
            </a:r>
            <a:r>
              <a:rPr lang="en-GB" sz="1600" dirty="0">
                <a:effectLst/>
                <a:latin typeface="Source Sans Pro"/>
                <a:ea typeface="Source Sans Pro"/>
              </a:rPr>
              <a:t>, </a:t>
            </a:r>
            <a:r>
              <a:rPr lang="en-GB" sz="1600" dirty="0">
                <a:latin typeface="Source Sans Pro"/>
                <a:ea typeface="Source Sans Pro"/>
              </a:rPr>
              <a:t>guidance and QPRGs are</a:t>
            </a:r>
            <a:r>
              <a:rPr lang="en-GB" sz="1600" dirty="0">
                <a:effectLst/>
                <a:latin typeface="Source Sans Pro"/>
                <a:ea typeface="Source Sans Pro"/>
              </a:rPr>
              <a:t> available in</a:t>
            </a:r>
            <a:r>
              <a:rPr lang="en-GB" sz="1600" dirty="0">
                <a:latin typeface="Source Sans Pro"/>
                <a:ea typeface="Source Sans Pro"/>
              </a:rPr>
              <a:t> </a:t>
            </a:r>
            <a:r>
              <a:rPr lang="en-GB" sz="1600" dirty="0" err="1">
                <a:effectLst/>
                <a:latin typeface="Source Sans Pro"/>
                <a:ea typeface="Source Sans Pro"/>
              </a:rPr>
              <a:t>ProMIS</a:t>
            </a:r>
            <a:r>
              <a:rPr lang="en-GB" sz="1600" dirty="0">
                <a:latin typeface="Source Sans Pro"/>
                <a:ea typeface="Source Sans Pro"/>
              </a:rPr>
              <a:t> Resource Library</a:t>
            </a:r>
            <a:endParaRPr lang="en-US" sz="1600" dirty="0">
              <a:latin typeface="Source Sans Pro"/>
              <a:ea typeface="Source Sans Pro"/>
            </a:endParaRPr>
          </a:p>
          <a:p>
            <a:pPr marL="0" indent="0">
              <a:buNone/>
            </a:pPr>
            <a:endParaRPr lang="en-US" dirty="0">
              <a:latin typeface="Source Sans Pro"/>
              <a:ea typeface="Source Sans Pro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0FB1CF-743A-8EDA-F6B7-89B744824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78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log to </a:t>
            </a:r>
            <a:r>
              <a:rPr lang="en-US" dirty="0" err="1"/>
              <a:t>ProMIS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fontAlgn="base"/>
            <a:r>
              <a:rPr lang="sv-SE" sz="1600" dirty="0"/>
              <a:t>Test site: </a:t>
            </a:r>
            <a:r>
              <a:rPr lang="sv-SE" sz="1600" u="sng" dirty="0">
                <a:hlinkClick r:id="rId2"/>
              </a:rPr>
              <a:t>https://promis-test.cbm.org/start</a:t>
            </a:r>
            <a:r>
              <a:rPr lang="sv-SE" sz="1600" dirty="0"/>
              <a:t>​</a:t>
            </a:r>
            <a:br>
              <a:rPr lang="sv-SE" sz="1600" dirty="0"/>
            </a:br>
            <a:endParaRPr lang="sv-SE" sz="1600" dirty="0"/>
          </a:p>
          <a:p>
            <a:pPr fontAlgn="base"/>
            <a:r>
              <a:rPr lang="sv-SE" sz="1600" dirty="0"/>
              <a:t>Live site: </a:t>
            </a:r>
            <a:r>
              <a:rPr lang="sv-SE" sz="1600" u="sng" dirty="0">
                <a:hlinkClick r:id="rId3"/>
              </a:rPr>
              <a:t>https://promis.cbm.org/start</a:t>
            </a:r>
            <a:r>
              <a:rPr lang="en-GB" sz="1600" dirty="0"/>
              <a:t>​</a:t>
            </a:r>
          </a:p>
          <a:p>
            <a:pPr marL="0" indent="0" fontAlgn="base">
              <a:buNone/>
            </a:pPr>
            <a:endParaRPr lang="sv-SE" sz="1600" dirty="0"/>
          </a:p>
          <a:p>
            <a:pPr fontAlgn="base"/>
            <a:r>
              <a:rPr lang="en-CA" sz="1600" dirty="0">
                <a:latin typeface="Source Sans Pro"/>
                <a:ea typeface="Source Sans Pro"/>
              </a:rPr>
              <a:t>Google Chrome or Edge are recommended (but other browsers can be used)</a:t>
            </a:r>
            <a:r>
              <a:rPr lang="en-US" sz="1600" dirty="0">
                <a:latin typeface="Source Sans Pro"/>
                <a:ea typeface="Source Sans Pro"/>
              </a:rPr>
              <a:t>​.</a:t>
            </a:r>
            <a:endParaRPr lang="en-US" sz="1600" dirty="0">
              <a:ea typeface="Source Sans Pro"/>
            </a:endParaRPr>
          </a:p>
          <a:p>
            <a:pPr fontAlgn="base"/>
            <a:r>
              <a:rPr lang="en-CA" sz="1600" dirty="0">
                <a:latin typeface="Source Sans Pro"/>
                <a:ea typeface="Source Sans Pro"/>
              </a:rPr>
              <a:t>Log in using your usual credentials</a:t>
            </a:r>
            <a:r>
              <a:rPr lang="en-US" sz="1600" dirty="0">
                <a:latin typeface="Source Sans Pro"/>
                <a:ea typeface="Source Sans Pro"/>
              </a:rPr>
              <a:t>​ (CBM username and password).</a:t>
            </a:r>
            <a:endParaRPr lang="en-US" sz="1600" dirty="0">
              <a:ea typeface="Source Sans Pro"/>
            </a:endParaRPr>
          </a:p>
          <a:p>
            <a:pPr fontAlgn="base"/>
            <a:r>
              <a:rPr lang="en-CA" sz="1600" dirty="0">
                <a:latin typeface="Source Sans Pro"/>
                <a:ea typeface="Source Sans Pro"/>
              </a:rPr>
              <a:t>When you log into the site, tick ‘Keep me logged in’ (on the log-in screen)</a:t>
            </a:r>
            <a:r>
              <a:rPr lang="en-US" sz="1600" dirty="0">
                <a:latin typeface="Source Sans Pro"/>
                <a:ea typeface="Source Sans Pro"/>
              </a:rPr>
              <a:t>​.</a:t>
            </a:r>
            <a:endParaRPr lang="en-US" sz="1600" dirty="0">
              <a:ea typeface="Source Sans Pro"/>
            </a:endParaRPr>
          </a:p>
          <a:p>
            <a:pPr fontAlgn="base"/>
            <a:r>
              <a:rPr lang="en-CA" sz="1600" dirty="0"/>
              <a:t>Favourite - Add the URL as a Favourite in your browser</a:t>
            </a:r>
            <a:r>
              <a:rPr lang="en-US" sz="1600" dirty="0"/>
              <a:t>​</a:t>
            </a:r>
          </a:p>
          <a:p>
            <a:pPr fontAlgn="base"/>
            <a:r>
              <a:rPr lang="en-CA" sz="1600" dirty="0"/>
              <a:t>Shortcut - Add a shortcut to your desktop for quick launching</a:t>
            </a:r>
            <a:r>
              <a:rPr lang="en-US" sz="1600" dirty="0"/>
              <a:t>​</a:t>
            </a:r>
            <a:r>
              <a:rPr lang="en-GB" sz="1600" dirty="0"/>
              <a:t>​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4</a:t>
            </a:fld>
            <a:endParaRPr lang="de-DE"/>
          </a:p>
        </p:txBody>
      </p:sp>
      <p:pic>
        <p:nvPicPr>
          <p:cNvPr id="6" name="Grafik 5" descr="logo of CBM ProMIS in grey, including the text Test System">
            <a:extLst>
              <a:ext uri="{FF2B5EF4-FFF2-40B4-BE49-F238E27FC236}">
                <a16:creationId xmlns:a16="http://schemas.microsoft.com/office/drawing/2014/main" id="{94A9B5A6-45E3-7657-C2BE-0CD1919E63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4417" y="1430516"/>
            <a:ext cx="1838582" cy="514422"/>
          </a:xfrm>
          <a:prstGeom prst="rect">
            <a:avLst/>
          </a:prstGeom>
        </p:spPr>
      </p:pic>
      <p:pic>
        <p:nvPicPr>
          <p:cNvPr id="5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166B0157-DB15-A227-C1EE-69302F08A9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3679" y="2034442"/>
            <a:ext cx="2118875" cy="56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933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667138C-58BD-442C-B0E3-73F4C1AE8403}"/>
              </a:ext>
            </a:extLst>
          </p:cNvPr>
          <p:cNvCxnSpPr>
            <a:cxnSpLocks/>
            <a:stCxn id="29" idx="2"/>
            <a:endCxn id="46" idx="3"/>
          </p:cNvCxnSpPr>
          <p:nvPr/>
        </p:nvCxnSpPr>
        <p:spPr>
          <a:xfrm flipH="1">
            <a:off x="1994423" y="3400430"/>
            <a:ext cx="1162176" cy="771524"/>
          </a:xfrm>
          <a:prstGeom prst="straightConnector1">
            <a:avLst/>
          </a:prstGeom>
          <a:ln w="28575">
            <a:solidFill>
              <a:schemeClr val="accent2"/>
            </a:solidFill>
            <a:prstDash val="sysDot"/>
            <a:headEnd type="none" w="lg" len="lg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69298D0-3444-47BA-A072-347197C19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Source Sans Pro Semibold" panose="020B0603030403020204" pitchFamily="34" charset="0"/>
                <a:ea typeface="Source Sans Pro Semibold" panose="020B0603030403020204" pitchFamily="34" charset="0"/>
                <a:cs typeface="Open Sans Light" panose="020B0306030504020204" pitchFamily="34" charset="0"/>
              </a:rPr>
              <a:t>What entities exist?</a:t>
            </a:r>
            <a:br>
              <a:rPr lang="en-GB" dirty="0">
                <a:latin typeface="Source Sans Pro Semibold" panose="020B0603030403020204" pitchFamily="34" charset="0"/>
                <a:ea typeface="Source Sans Pro Semibold" panose="020B0603030403020204" pitchFamily="34" charset="0"/>
                <a:cs typeface="Open Sans Light" panose="020B0306030504020204" pitchFamily="34" charset="0"/>
              </a:rPr>
            </a:br>
            <a:r>
              <a:rPr lang="en-GB" dirty="0">
                <a:latin typeface="Source Sans Pro Semibold" panose="020B0603030403020204" pitchFamily="34" charset="0"/>
                <a:ea typeface="Source Sans Pro Semibold" panose="020B0603030403020204" pitchFamily="34" charset="0"/>
                <a:cs typeface="Open Sans Light" panose="020B0306030504020204" pitchFamily="34" charset="0"/>
              </a:rPr>
              <a:t>Who can create them?</a:t>
            </a:r>
            <a:endParaRPr lang="en-GB" dirty="0">
              <a:solidFill>
                <a:schemeClr val="accent6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6149509-F1A1-F451-CCA6-57D26228F7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5</a:t>
            </a:fld>
            <a:endParaRPr lang="en-GB"/>
          </a:p>
        </p:txBody>
      </p:sp>
      <p:sp>
        <p:nvSpPr>
          <p:cNvPr id="29" name="Rounded Rectangle 3">
            <a:extLst>
              <a:ext uri="{FF2B5EF4-FFF2-40B4-BE49-F238E27FC236}">
                <a16:creationId xmlns:a16="http://schemas.microsoft.com/office/drawing/2014/main" id="{E1628DD1-6C92-472E-A977-7AF127FABC19}"/>
              </a:ext>
            </a:extLst>
          </p:cNvPr>
          <p:cNvSpPr/>
          <p:nvPr/>
        </p:nvSpPr>
        <p:spPr bwMode="auto">
          <a:xfrm>
            <a:off x="2613674" y="2886080"/>
            <a:ext cx="1085850" cy="514350"/>
          </a:xfrm>
          <a:prstGeom prst="roundRect">
            <a:avLst/>
          </a:prstGeom>
          <a:solidFill>
            <a:schemeClr val="accent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Project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324EA9D-BB4A-411F-8916-ACF4CBC9130A}"/>
              </a:ext>
            </a:extLst>
          </p:cNvPr>
          <p:cNvSpPr txBox="1"/>
          <p:nvPr/>
        </p:nvSpPr>
        <p:spPr>
          <a:xfrm>
            <a:off x="1685072" y="4829901"/>
            <a:ext cx="1857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800" b="1">
                <a:solidFill>
                  <a:srgbClr val="00000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Types of work</a:t>
            </a:r>
          </a:p>
        </p:txBody>
      </p:sp>
      <p:sp>
        <p:nvSpPr>
          <p:cNvPr id="31" name="Rounded Rectangle 8">
            <a:extLst>
              <a:ext uri="{FF2B5EF4-FFF2-40B4-BE49-F238E27FC236}">
                <a16:creationId xmlns:a16="http://schemas.microsoft.com/office/drawing/2014/main" id="{F5D07CCC-316C-4F65-B6DA-A66958E662F3}"/>
              </a:ext>
            </a:extLst>
          </p:cNvPr>
          <p:cNvSpPr/>
          <p:nvPr/>
        </p:nvSpPr>
        <p:spPr bwMode="auto">
          <a:xfrm>
            <a:off x="908573" y="2886080"/>
            <a:ext cx="1085850" cy="514350"/>
          </a:xfrm>
          <a:prstGeom prst="roundRect">
            <a:avLst/>
          </a:prstGeom>
          <a:solidFill>
            <a:schemeClr val="accent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Idea</a:t>
            </a:r>
          </a:p>
        </p:txBody>
      </p:sp>
      <p:sp>
        <p:nvSpPr>
          <p:cNvPr id="32" name="Rounded Rectangle 15">
            <a:extLst>
              <a:ext uri="{FF2B5EF4-FFF2-40B4-BE49-F238E27FC236}">
                <a16:creationId xmlns:a16="http://schemas.microsoft.com/office/drawing/2014/main" id="{BE3AAE58-FAAE-4700-9A0C-77DA7EDE0482}"/>
              </a:ext>
            </a:extLst>
          </p:cNvPr>
          <p:cNvSpPr/>
          <p:nvPr/>
        </p:nvSpPr>
        <p:spPr bwMode="auto">
          <a:xfrm>
            <a:off x="6428084" y="2042370"/>
            <a:ext cx="1085850" cy="514350"/>
          </a:xfrm>
          <a:prstGeom prst="roundRect">
            <a:avLst/>
          </a:prstGeom>
          <a:solidFill>
            <a:schemeClr val="accent4"/>
          </a:solidFill>
          <a:ln w="63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Analyse</a:t>
            </a:r>
          </a:p>
        </p:txBody>
      </p:sp>
      <p:sp>
        <p:nvSpPr>
          <p:cNvPr id="33" name="Rounded Rectangle 16">
            <a:extLst>
              <a:ext uri="{FF2B5EF4-FFF2-40B4-BE49-F238E27FC236}">
                <a16:creationId xmlns:a16="http://schemas.microsoft.com/office/drawing/2014/main" id="{B9AE6A8C-9FA1-442F-A0FD-A790827A2D61}"/>
              </a:ext>
            </a:extLst>
          </p:cNvPr>
          <p:cNvSpPr/>
          <p:nvPr/>
        </p:nvSpPr>
        <p:spPr bwMode="auto">
          <a:xfrm>
            <a:off x="7657522" y="2042370"/>
            <a:ext cx="1085850" cy="514350"/>
          </a:xfrm>
          <a:prstGeom prst="roundRect">
            <a:avLst/>
          </a:prstGeom>
          <a:solidFill>
            <a:schemeClr val="accent4"/>
          </a:solidFill>
          <a:ln w="63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Search</a:t>
            </a:r>
          </a:p>
        </p:txBody>
      </p:sp>
      <p:sp>
        <p:nvSpPr>
          <p:cNvPr id="34" name="Rounded Rectangle 21">
            <a:extLst>
              <a:ext uri="{FF2B5EF4-FFF2-40B4-BE49-F238E27FC236}">
                <a16:creationId xmlns:a16="http://schemas.microsoft.com/office/drawing/2014/main" id="{3B2284FD-2BD4-467E-86DB-A555A5D03FF3}"/>
              </a:ext>
            </a:extLst>
          </p:cNvPr>
          <p:cNvSpPr/>
          <p:nvPr/>
        </p:nvSpPr>
        <p:spPr bwMode="auto">
          <a:xfrm>
            <a:off x="5198647" y="2044688"/>
            <a:ext cx="1085850" cy="514350"/>
          </a:xfrm>
          <a:prstGeom prst="roundRect">
            <a:avLst/>
          </a:prstGeom>
          <a:solidFill>
            <a:schemeClr val="accent4"/>
          </a:solidFill>
          <a:ln w="63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Summary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29D2ABB-8E2B-4B89-8B38-0DFE759E6EC7}"/>
              </a:ext>
            </a:extLst>
          </p:cNvPr>
          <p:cNvSpPr txBox="1"/>
          <p:nvPr/>
        </p:nvSpPr>
        <p:spPr>
          <a:xfrm>
            <a:off x="5334342" y="2730737"/>
            <a:ext cx="3293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b="1">
                <a:solidFill>
                  <a:srgbClr val="71695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Visibility across the system</a:t>
            </a:r>
          </a:p>
        </p:txBody>
      </p:sp>
      <p:sp>
        <p:nvSpPr>
          <p:cNvPr id="36" name="Rounded Rectangle 11">
            <a:extLst>
              <a:ext uri="{FF2B5EF4-FFF2-40B4-BE49-F238E27FC236}">
                <a16:creationId xmlns:a16="http://schemas.microsoft.com/office/drawing/2014/main" id="{42E50FC7-CED4-472C-959F-2D770EA33BC5}"/>
              </a:ext>
            </a:extLst>
          </p:cNvPr>
          <p:cNvSpPr/>
          <p:nvPr/>
        </p:nvSpPr>
        <p:spPr bwMode="auto">
          <a:xfrm>
            <a:off x="5198647" y="3430175"/>
            <a:ext cx="1085850" cy="540049"/>
          </a:xfrm>
          <a:prstGeom prst="roundRect">
            <a:avLst/>
          </a:prstGeom>
          <a:solidFill>
            <a:schemeClr val="accent3"/>
          </a:solidFill>
          <a:ln w="63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Stakeholder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825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(Partners/Donors)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6BBADA8-BBB0-4304-876F-042F219EF274}"/>
              </a:ext>
            </a:extLst>
          </p:cNvPr>
          <p:cNvSpPr txBox="1"/>
          <p:nvPr/>
        </p:nvSpPr>
        <p:spPr>
          <a:xfrm>
            <a:off x="5741572" y="4288239"/>
            <a:ext cx="2530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b="1">
                <a:solidFill>
                  <a:srgbClr val="71695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Supporting entities</a:t>
            </a:r>
          </a:p>
        </p:txBody>
      </p:sp>
      <p:sp>
        <p:nvSpPr>
          <p:cNvPr id="38" name="Rounded Rectangle 9">
            <a:extLst>
              <a:ext uri="{FF2B5EF4-FFF2-40B4-BE49-F238E27FC236}">
                <a16:creationId xmlns:a16="http://schemas.microsoft.com/office/drawing/2014/main" id="{F3C1EEDD-4C0D-4368-B804-376999807F15}"/>
              </a:ext>
            </a:extLst>
          </p:cNvPr>
          <p:cNvSpPr/>
          <p:nvPr/>
        </p:nvSpPr>
        <p:spPr bwMode="auto">
          <a:xfrm>
            <a:off x="6428084" y="3416057"/>
            <a:ext cx="1085850" cy="554166"/>
          </a:xfrm>
          <a:prstGeom prst="roundRect">
            <a:avLst/>
          </a:prstGeom>
          <a:solidFill>
            <a:schemeClr val="accent3"/>
          </a:solidFill>
          <a:ln w="63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CBM team</a:t>
            </a:r>
            <a:endParaRPr lang="en-GB" sz="788" b="1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825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(Administrative teams)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FF885BD-08D6-4C3F-ACF9-770ECC7986D5}"/>
              </a:ext>
            </a:extLst>
          </p:cNvPr>
          <p:cNvCxnSpPr>
            <a:cxnSpLocks/>
            <a:stCxn id="43" idx="2"/>
            <a:endCxn id="29" idx="0"/>
          </p:cNvCxnSpPr>
          <p:nvPr/>
        </p:nvCxnSpPr>
        <p:spPr>
          <a:xfrm>
            <a:off x="3156599" y="2341597"/>
            <a:ext cx="0" cy="544483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851D76D-3EE4-45C9-B62F-368972F7D1AE}"/>
              </a:ext>
            </a:extLst>
          </p:cNvPr>
          <p:cNvCxnSpPr>
            <a:cxnSpLocks/>
            <a:stCxn id="29" idx="1"/>
            <a:endCxn id="31" idx="3"/>
          </p:cNvCxnSpPr>
          <p:nvPr/>
        </p:nvCxnSpPr>
        <p:spPr>
          <a:xfrm flipH="1">
            <a:off x="1994423" y="3143255"/>
            <a:ext cx="619251" cy="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headEnd type="stealth" w="lg" len="lg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ounded Rectangle 6">
            <a:extLst>
              <a:ext uri="{FF2B5EF4-FFF2-40B4-BE49-F238E27FC236}">
                <a16:creationId xmlns:a16="http://schemas.microsoft.com/office/drawing/2014/main" id="{55BA0045-9E9E-4A1F-BC13-398B80EEA768}"/>
              </a:ext>
            </a:extLst>
          </p:cNvPr>
          <p:cNvSpPr/>
          <p:nvPr/>
        </p:nvSpPr>
        <p:spPr bwMode="auto">
          <a:xfrm>
            <a:off x="2613674" y="1827247"/>
            <a:ext cx="1085850" cy="514350"/>
          </a:xfrm>
          <a:prstGeom prst="roundRect">
            <a:avLst/>
          </a:prstGeom>
          <a:solidFill>
            <a:schemeClr val="accent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Programme</a:t>
            </a:r>
          </a:p>
        </p:txBody>
      </p:sp>
      <p:sp>
        <p:nvSpPr>
          <p:cNvPr id="45" name="Rounded Rectangle 20">
            <a:extLst>
              <a:ext uri="{FF2B5EF4-FFF2-40B4-BE49-F238E27FC236}">
                <a16:creationId xmlns:a16="http://schemas.microsoft.com/office/drawing/2014/main" id="{FDC08084-63C2-4178-8B82-DED93674BD6D}"/>
              </a:ext>
            </a:extLst>
          </p:cNvPr>
          <p:cNvSpPr/>
          <p:nvPr/>
        </p:nvSpPr>
        <p:spPr bwMode="auto">
          <a:xfrm>
            <a:off x="2613674" y="3914780"/>
            <a:ext cx="1085850" cy="514350"/>
          </a:xfrm>
          <a:prstGeom prst="roundRect">
            <a:avLst/>
          </a:prstGeom>
          <a:solidFill>
            <a:schemeClr val="accent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Funding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7FFFFB9-1F7C-4EE4-A15E-3CC491C861E7}"/>
              </a:ext>
            </a:extLst>
          </p:cNvPr>
          <p:cNvCxnSpPr>
            <a:cxnSpLocks/>
            <a:stCxn id="29" idx="2"/>
            <a:endCxn id="45" idx="0"/>
          </p:cNvCxnSpPr>
          <p:nvPr/>
        </p:nvCxnSpPr>
        <p:spPr>
          <a:xfrm>
            <a:off x="3156599" y="3400430"/>
            <a:ext cx="0" cy="51435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8A597E9-99E1-4DD1-AD58-941B20CCF223}"/>
              </a:ext>
            </a:extLst>
          </p:cNvPr>
          <p:cNvCxnSpPr>
            <a:cxnSpLocks/>
            <a:stCxn id="43" idx="2"/>
            <a:endCxn id="31" idx="3"/>
          </p:cNvCxnSpPr>
          <p:nvPr/>
        </p:nvCxnSpPr>
        <p:spPr>
          <a:xfrm flipH="1">
            <a:off x="1994423" y="2341597"/>
            <a:ext cx="1162176" cy="801658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headEnd type="stealth" w="lg" len="lg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ounded Rectangle 8">
            <a:extLst>
              <a:ext uri="{FF2B5EF4-FFF2-40B4-BE49-F238E27FC236}">
                <a16:creationId xmlns:a16="http://schemas.microsoft.com/office/drawing/2014/main" id="{E4379E13-65D9-4F01-B318-1F30F254F80A}"/>
              </a:ext>
            </a:extLst>
          </p:cNvPr>
          <p:cNvSpPr/>
          <p:nvPr/>
        </p:nvSpPr>
        <p:spPr bwMode="auto">
          <a:xfrm>
            <a:off x="908573" y="3914779"/>
            <a:ext cx="1085850" cy="514350"/>
          </a:xfrm>
          <a:prstGeom prst="roundRect">
            <a:avLst/>
          </a:prstGeom>
          <a:noFill/>
          <a:ln w="28575" cap="flat" cmpd="sng" algn="ctr">
            <a:solidFill>
              <a:schemeClr val="accent2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accent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FR 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accent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requirement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79D899D-800A-43C9-AB52-B9D5AC42CD6D}"/>
              </a:ext>
            </a:extLst>
          </p:cNvPr>
          <p:cNvCxnSpPr>
            <a:cxnSpLocks/>
          </p:cNvCxnSpPr>
          <p:nvPr/>
        </p:nvCxnSpPr>
        <p:spPr>
          <a:xfrm>
            <a:off x="1451498" y="3400430"/>
            <a:ext cx="1705101" cy="514350"/>
          </a:xfrm>
          <a:prstGeom prst="straightConnector1">
            <a:avLst/>
          </a:prstGeom>
          <a:ln w="38100">
            <a:solidFill>
              <a:schemeClr val="bg1">
                <a:lumMod val="65000"/>
              </a:schemeClr>
            </a:solidFill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25">
            <a:extLst>
              <a:ext uri="{FF2B5EF4-FFF2-40B4-BE49-F238E27FC236}">
                <a16:creationId xmlns:a16="http://schemas.microsoft.com/office/drawing/2014/main" id="{765DFB0C-8CDC-4A99-8683-4C4017DCAF03}"/>
              </a:ext>
            </a:extLst>
          </p:cNvPr>
          <p:cNvSpPr/>
          <p:nvPr/>
        </p:nvSpPr>
        <p:spPr bwMode="auto">
          <a:xfrm>
            <a:off x="7657522" y="3430174"/>
            <a:ext cx="1085850" cy="540049"/>
          </a:xfrm>
          <a:prstGeom prst="roundRect">
            <a:avLst/>
          </a:prstGeom>
          <a:solidFill>
            <a:schemeClr val="accent3"/>
          </a:solidFill>
          <a:ln w="63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68580" tIns="34290" rIns="68580" bIns="3429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1200" b="1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Geography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GB" sz="825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(Dashboard only)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C8F5D6B-9382-4203-B8F0-EA8BACDCEFC4}"/>
              </a:ext>
            </a:extLst>
          </p:cNvPr>
          <p:cNvCxnSpPr>
            <a:cxnSpLocks/>
            <a:stCxn id="31" idx="2"/>
            <a:endCxn id="46" idx="0"/>
          </p:cNvCxnSpPr>
          <p:nvPr/>
        </p:nvCxnSpPr>
        <p:spPr>
          <a:xfrm>
            <a:off x="1451498" y="3400430"/>
            <a:ext cx="0" cy="514349"/>
          </a:xfrm>
          <a:prstGeom prst="straightConnector1">
            <a:avLst/>
          </a:prstGeom>
          <a:ln w="28575">
            <a:solidFill>
              <a:schemeClr val="accent2"/>
            </a:solidFill>
            <a:prstDash val="sysDot"/>
            <a:headEnd type="none" w="lg" len="lg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F697C02-7F10-4BEC-06EF-48B432944508}"/>
              </a:ext>
            </a:extLst>
          </p:cNvPr>
          <p:cNvSpPr txBox="1"/>
          <p:nvPr/>
        </p:nvSpPr>
        <p:spPr>
          <a:xfrm>
            <a:off x="5117850" y="2541032"/>
            <a:ext cx="1263569" cy="2308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900" b="1" dirty="0">
                <a:solidFill>
                  <a:srgbClr val="00B0F0"/>
                </a:solidFill>
                <a:latin typeface="Open Sans Light"/>
                <a:ea typeface="Open Sans Light"/>
                <a:cs typeface="Open Sans Light"/>
              </a:rPr>
              <a:t>Any user</a:t>
            </a:r>
            <a:endParaRPr lang="en-GB" sz="900" b="1" dirty="0">
              <a:solidFill>
                <a:srgbClr val="00B0F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E4298A-04DE-CCD6-6044-8B54728CED3E}"/>
              </a:ext>
            </a:extLst>
          </p:cNvPr>
          <p:cNvSpPr txBox="1"/>
          <p:nvPr/>
        </p:nvSpPr>
        <p:spPr>
          <a:xfrm>
            <a:off x="6349482" y="2556720"/>
            <a:ext cx="1263569" cy="2308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900" b="1">
                <a:solidFill>
                  <a:srgbClr val="00B0F0"/>
                </a:solidFill>
                <a:latin typeface="Open Sans Light"/>
                <a:ea typeface="Open Sans Light"/>
                <a:cs typeface="Open Sans Light"/>
              </a:rPr>
              <a:t>Any 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C38A1A-9305-0696-2819-3821234452CA}"/>
              </a:ext>
            </a:extLst>
          </p:cNvPr>
          <p:cNvSpPr txBox="1"/>
          <p:nvPr/>
        </p:nvSpPr>
        <p:spPr>
          <a:xfrm>
            <a:off x="7578919" y="2556720"/>
            <a:ext cx="1263569" cy="2308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900" b="1">
                <a:solidFill>
                  <a:srgbClr val="00B0F0"/>
                </a:solidFill>
                <a:latin typeface="Open Sans Light"/>
                <a:ea typeface="Open Sans Light"/>
                <a:cs typeface="Open Sans Light"/>
              </a:rPr>
              <a:t>Any user</a:t>
            </a:r>
            <a:endParaRPr lang="en-GB" sz="900" b="1">
              <a:solidFill>
                <a:srgbClr val="00B0F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DE7BD1-0478-2A4F-7859-8B79E49B3A00}"/>
              </a:ext>
            </a:extLst>
          </p:cNvPr>
          <p:cNvSpPr txBox="1"/>
          <p:nvPr/>
        </p:nvSpPr>
        <p:spPr>
          <a:xfrm>
            <a:off x="7667778" y="3975723"/>
            <a:ext cx="10858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b="1">
                <a:solidFill>
                  <a:srgbClr val="00B0F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Admins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324B0E-A62B-5E44-F61E-851B13E0DF87}"/>
              </a:ext>
            </a:extLst>
          </p:cNvPr>
          <p:cNvSpPr txBox="1"/>
          <p:nvPr/>
        </p:nvSpPr>
        <p:spPr>
          <a:xfrm>
            <a:off x="6428084" y="3978059"/>
            <a:ext cx="10858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b="1">
                <a:solidFill>
                  <a:srgbClr val="00B0F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Admins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E35825-AE89-C12A-883C-C54885970883}"/>
              </a:ext>
            </a:extLst>
          </p:cNvPr>
          <p:cNvSpPr txBox="1"/>
          <p:nvPr/>
        </p:nvSpPr>
        <p:spPr>
          <a:xfrm>
            <a:off x="862240" y="4424109"/>
            <a:ext cx="1132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b="1">
                <a:solidFill>
                  <a:srgbClr val="00B0F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Any user </a:t>
            </a:r>
          </a:p>
          <a:p>
            <a:pPr algn="ctr"/>
            <a:r>
              <a:rPr lang="en-GB" sz="900" b="1">
                <a:solidFill>
                  <a:srgbClr val="00B0F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(excl. limited users)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9F1D1F-5EE7-6775-45EA-E2EF47BA07BB}"/>
              </a:ext>
            </a:extLst>
          </p:cNvPr>
          <p:cNvSpPr txBox="1"/>
          <p:nvPr/>
        </p:nvSpPr>
        <p:spPr>
          <a:xfrm>
            <a:off x="2613674" y="4429127"/>
            <a:ext cx="1085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b="1">
                <a:solidFill>
                  <a:srgbClr val="00B0F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Admins &amp; Funding creators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0F5840-5D10-8B35-794E-0D8BDB701E3A}"/>
              </a:ext>
            </a:extLst>
          </p:cNvPr>
          <p:cNvSpPr txBox="1"/>
          <p:nvPr/>
        </p:nvSpPr>
        <p:spPr>
          <a:xfrm>
            <a:off x="3695406" y="2989614"/>
            <a:ext cx="120447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900" b="1">
                <a:solidFill>
                  <a:srgbClr val="00B0F0"/>
                </a:solidFill>
                <a:latin typeface="Open Sans Light"/>
                <a:ea typeface="Open Sans Light"/>
                <a:cs typeface="Open Sans Light"/>
              </a:rPr>
              <a:t>Admins &amp; Project/ Programme creators (=Key users)</a:t>
            </a:r>
            <a:endParaRPr lang="en-GB" sz="900" b="1">
              <a:solidFill>
                <a:srgbClr val="00B0F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E58086-8130-E87A-7078-C1E85819CD94}"/>
              </a:ext>
            </a:extLst>
          </p:cNvPr>
          <p:cNvSpPr txBox="1"/>
          <p:nvPr/>
        </p:nvSpPr>
        <p:spPr>
          <a:xfrm>
            <a:off x="3695406" y="1911297"/>
            <a:ext cx="120447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900" b="1">
                <a:solidFill>
                  <a:srgbClr val="00B0F0"/>
                </a:solidFill>
                <a:latin typeface="Open Sans Light"/>
                <a:ea typeface="Open Sans Light"/>
                <a:cs typeface="Open Sans Light"/>
              </a:rPr>
              <a:t>Admins &amp; Project/ Programme creators (= Key users)</a:t>
            </a:r>
            <a:endParaRPr lang="en-GB" sz="900" b="1">
              <a:solidFill>
                <a:srgbClr val="00B0F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F8618C-4212-0930-87BD-0E67BCE1973C}"/>
              </a:ext>
            </a:extLst>
          </p:cNvPr>
          <p:cNvSpPr txBox="1"/>
          <p:nvPr/>
        </p:nvSpPr>
        <p:spPr>
          <a:xfrm>
            <a:off x="5142057" y="3965666"/>
            <a:ext cx="113218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b="1">
                <a:solidFill>
                  <a:srgbClr val="00B0F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Any user </a:t>
            </a:r>
          </a:p>
          <a:p>
            <a:pPr algn="ctr"/>
            <a:r>
              <a:rPr lang="en-GB" sz="900" b="1">
                <a:solidFill>
                  <a:srgbClr val="00B0F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(excl. limited users)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CCAA08-309D-6925-B418-361BE73A6BDB}"/>
              </a:ext>
            </a:extLst>
          </p:cNvPr>
          <p:cNvSpPr txBox="1"/>
          <p:nvPr/>
        </p:nvSpPr>
        <p:spPr>
          <a:xfrm>
            <a:off x="-218099" y="2989614"/>
            <a:ext cx="1132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900" b="1">
                <a:solidFill>
                  <a:srgbClr val="00B0F0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Any user (excl. limited users)</a:t>
            </a:r>
          </a:p>
        </p:txBody>
      </p:sp>
    </p:spTree>
    <p:extLst>
      <p:ext uri="{BB962C8B-B14F-4D97-AF65-F5344CB8AC3E}">
        <p14:creationId xmlns:p14="http://schemas.microsoft.com/office/powerpoint/2010/main" val="193794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1" grpId="0" animBg="1"/>
      <p:bldP spid="32" grpId="0" animBg="1"/>
      <p:bldP spid="33" grpId="0" animBg="1"/>
      <p:bldP spid="34" grpId="0" animBg="1"/>
      <p:bldP spid="35" grpId="0"/>
      <p:bldP spid="36" grpId="0" animBg="1"/>
      <p:bldP spid="37" grpId="0"/>
      <p:bldP spid="38" grpId="0" animBg="1"/>
      <p:bldP spid="43" grpId="0" animBg="1"/>
      <p:bldP spid="45" grpId="0" animBg="1"/>
      <p:bldP spid="46" grpId="0" animBg="1"/>
      <p:bldP spid="53" grpId="0" animBg="1"/>
      <p:bldP spid="3" grpId="0"/>
      <p:bldP spid="4" grpId="0"/>
      <p:bldP spid="5" grpId="0"/>
      <p:bldP spid="6" grpId="0"/>
      <p:bldP spid="7" grpId="0"/>
      <p:bldP spid="9" grpId="0"/>
      <p:bldP spid="10" grpId="0"/>
      <p:bldP spid="11" grpId="0"/>
      <p:bldP spid="12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21C8B02-7ABD-4D54-A02D-FC1322110545}"/>
              </a:ext>
            </a:extLst>
          </p:cNvPr>
          <p:cNvSpPr/>
          <p:nvPr/>
        </p:nvSpPr>
        <p:spPr>
          <a:xfrm>
            <a:off x="7417293" y="4820020"/>
            <a:ext cx="1726707" cy="6092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functionalities are</a:t>
            </a:r>
            <a:br>
              <a:rPr lang="en-GB" dirty="0"/>
            </a:br>
            <a:r>
              <a:rPr lang="en-GB" dirty="0"/>
              <a:t>available for each entity?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9" y="1685352"/>
            <a:ext cx="2743200" cy="3762615"/>
          </a:xfrm>
        </p:spPr>
        <p:txBody>
          <a:bodyPr vert="horz" lIns="0" tIns="0" rIns="0" bIns="0" rtlCol="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0000"/>
            </a:pPr>
            <a:r>
              <a:rPr lang="en-GB" dirty="0">
                <a:solidFill>
                  <a:srgbClr val="000000"/>
                </a:solidFill>
              </a:rPr>
              <a:t>Functionality tabs are the tabs that appear across the Tab bar of a page that organise the page’s data and documents</a:t>
            </a:r>
          </a:p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0000"/>
            </a:pPr>
            <a:r>
              <a:rPr lang="en-GB" dirty="0">
                <a:solidFill>
                  <a:srgbClr val="000000"/>
                </a:solidFill>
                <a:latin typeface="Source Sans Pro"/>
                <a:ea typeface="Source Sans Pro"/>
              </a:rPr>
              <a:t>Different tabs appear on different entities and some information rolls-up to other areas of the system </a:t>
            </a:r>
            <a:endParaRPr lang="en-GB" dirty="0">
              <a:solidFill>
                <a:srgbClr val="000000"/>
              </a:solidFill>
              <a:ea typeface="Source Sans Pro"/>
            </a:endParaRPr>
          </a:p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0000"/>
            </a:pPr>
            <a:r>
              <a:rPr lang="en-GB" dirty="0">
                <a:solidFill>
                  <a:srgbClr val="000000"/>
                </a:solidFill>
              </a:rPr>
              <a:t>Ideas do not appear in this list as they do not have an Overview tab or a ‘page’ (as they are not a full entity)</a:t>
            </a:r>
          </a:p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1FB6C-8D5D-EBC6-1A4A-2B688E720E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6</a:t>
            </a:fld>
            <a:endParaRPr lang="en-GB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B4E4A6F-400A-4EBD-8DE2-B7971912D7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617332"/>
              </p:ext>
            </p:extLst>
          </p:nvPr>
        </p:nvGraphicFramePr>
        <p:xfrm>
          <a:off x="3756454" y="1688148"/>
          <a:ext cx="5218837" cy="3834518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416397">
                  <a:extLst>
                    <a:ext uri="{9D8B030D-6E8A-4147-A177-3AD203B41FA5}">
                      <a16:colId xmlns:a16="http://schemas.microsoft.com/office/drawing/2014/main" val="755166563"/>
                    </a:ext>
                  </a:extLst>
                </a:gridCol>
                <a:gridCol w="568204">
                  <a:extLst>
                    <a:ext uri="{9D8B030D-6E8A-4147-A177-3AD203B41FA5}">
                      <a16:colId xmlns:a16="http://schemas.microsoft.com/office/drawing/2014/main" val="2383771438"/>
                    </a:ext>
                  </a:extLst>
                </a:gridCol>
                <a:gridCol w="625849">
                  <a:extLst>
                    <a:ext uri="{9D8B030D-6E8A-4147-A177-3AD203B41FA5}">
                      <a16:colId xmlns:a16="http://schemas.microsoft.com/office/drawing/2014/main" val="609601907"/>
                    </a:ext>
                  </a:extLst>
                </a:gridCol>
                <a:gridCol w="502327">
                  <a:extLst>
                    <a:ext uri="{9D8B030D-6E8A-4147-A177-3AD203B41FA5}">
                      <a16:colId xmlns:a16="http://schemas.microsoft.com/office/drawing/2014/main" val="2415809017"/>
                    </a:ext>
                  </a:extLst>
                </a:gridCol>
                <a:gridCol w="551736">
                  <a:extLst>
                    <a:ext uri="{9D8B030D-6E8A-4147-A177-3AD203B41FA5}">
                      <a16:colId xmlns:a16="http://schemas.microsoft.com/office/drawing/2014/main" val="1244106625"/>
                    </a:ext>
                  </a:extLst>
                </a:gridCol>
                <a:gridCol w="534378">
                  <a:extLst>
                    <a:ext uri="{9D8B030D-6E8A-4147-A177-3AD203B41FA5}">
                      <a16:colId xmlns:a16="http://schemas.microsoft.com/office/drawing/2014/main" val="4170083796"/>
                    </a:ext>
                  </a:extLst>
                </a:gridCol>
                <a:gridCol w="509973">
                  <a:extLst>
                    <a:ext uri="{9D8B030D-6E8A-4147-A177-3AD203B41FA5}">
                      <a16:colId xmlns:a16="http://schemas.microsoft.com/office/drawing/2014/main" val="339418639"/>
                    </a:ext>
                  </a:extLst>
                </a:gridCol>
                <a:gridCol w="509973">
                  <a:extLst>
                    <a:ext uri="{9D8B030D-6E8A-4147-A177-3AD203B41FA5}">
                      <a16:colId xmlns:a16="http://schemas.microsoft.com/office/drawing/2014/main" val="1533958299"/>
                    </a:ext>
                  </a:extLst>
                </a:gridCol>
              </a:tblGrid>
              <a:tr h="96375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Entity  </a:t>
                      </a: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sym typeface="Wingdings" panose="05000000000000000000" pitchFamily="2" charset="2"/>
                        </a:rPr>
                        <a:t>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Tab </a:t>
                      </a: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sym typeface="Wingdings" panose="05000000000000000000" pitchFamily="2" charset="2"/>
                        </a:rPr>
                        <a:t></a:t>
                      </a: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  </a:t>
                      </a:r>
                      <a:endParaRPr lang="en-GB" sz="11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Project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vert="vert27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Programme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vert="vert27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Funding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vert="vert27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Stakeholder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vert="vert27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 algn="l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CBM Team</a:t>
                      </a:r>
                    </a:p>
                  </a:txBody>
                  <a:tcPr marL="27146" marR="51435" marT="0" marB="0" vert="vert27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Geography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vert="vert27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71755" marR="71755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Summary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vert="vert27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10167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Overview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4136698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Documents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3395355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Members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9748277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Tasks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4116740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Workflow tab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2813546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Finance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(Y)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0988779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Agreements/Contracts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5340921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Log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1220657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Action plan</a:t>
                      </a:r>
                      <a:endParaRPr lang="en-GB" sz="11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</a:endParaRP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(Y)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(Y)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453792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Contacts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(Y)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(Y)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(Y)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7473149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 accounts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(Y)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7577186"/>
                  </a:ext>
                </a:extLst>
              </a:tr>
              <a:tr h="239230">
                <a:tc>
                  <a:txBody>
                    <a:bodyPr/>
                    <a:lstStyle/>
                    <a:p>
                      <a:pPr marL="0" algn="l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Changes </a:t>
                      </a:r>
                      <a:endParaRPr lang="en-GB" sz="1100" b="1" kern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27146" marR="51435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2413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3098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F825-D57E-5B9B-B62D-346EA3D5E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Who is responsible for </a:t>
            </a:r>
            <a:br>
              <a:rPr lang="en-GB" dirty="0"/>
            </a:br>
            <a:r>
              <a:rPr lang="en-GB" dirty="0"/>
              <a:t>which entities/functionalities?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7FAAF3-1535-6227-1942-E6BF3B4338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53F488D-930A-112C-B28B-937D62B7BDBD}"/>
              </a:ext>
            </a:extLst>
          </p:cNvPr>
          <p:cNvSpPr txBox="1">
            <a:spLocks/>
          </p:cNvSpPr>
          <p:nvPr/>
        </p:nvSpPr>
        <p:spPr>
          <a:xfrm>
            <a:off x="1649462" y="2066528"/>
            <a:ext cx="2288970" cy="8967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72000" tIns="0" rIns="0" bIns="0" rtlCol="0" anchor="t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400" dirty="0">
                <a:latin typeface="Source Sans Pro"/>
              </a:rPr>
              <a:t>CO Programme staff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400" dirty="0">
                <a:latin typeface="Source Sans Pro"/>
              </a:rPr>
              <a:t>CO Finance</a:t>
            </a:r>
            <a:endParaRPr lang="en-GB" sz="1400" dirty="0"/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8B1D30CC-2284-ACA9-B35F-B258F66CA262}"/>
              </a:ext>
            </a:extLst>
          </p:cNvPr>
          <p:cNvSpPr txBox="1">
            <a:spLocks/>
          </p:cNvSpPr>
          <p:nvPr/>
        </p:nvSpPr>
        <p:spPr>
          <a:xfrm>
            <a:off x="4806917" y="2066528"/>
            <a:ext cx="2272507" cy="8967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72000" tIns="0" rIns="0" bIns="0" rtlCol="0" anchor="t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>
                <a:latin typeface="Source Sans Pro"/>
              </a:rPr>
              <a:t>Ideas</a:t>
            </a:r>
            <a:endParaRPr lang="en-US" dirty="0"/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>
                <a:latin typeface="Source Sans Pro"/>
              </a:rPr>
              <a:t>Projects/Programmes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400" dirty="0">
                <a:latin typeface="Source Sans Pro"/>
              </a:rPr>
              <a:t>Stakeholders (Partners)</a:t>
            </a:r>
            <a:endParaRPr lang="en-GB" sz="1400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5A8D344B-E578-A641-2869-1852BCE0AA9C}"/>
              </a:ext>
            </a:extLst>
          </p:cNvPr>
          <p:cNvSpPr txBox="1"/>
          <p:nvPr/>
        </p:nvSpPr>
        <p:spPr>
          <a:xfrm>
            <a:off x="1644749" y="3001338"/>
            <a:ext cx="2288970" cy="847185"/>
          </a:xfrm>
          <a:prstGeom prst="rect">
            <a:avLst/>
          </a:prstGeom>
          <a:solidFill>
            <a:schemeClr val="accent2"/>
          </a:solidFill>
        </p:spPr>
        <p:txBody>
          <a:bodyPr vert="horz" lIns="72000" tIns="0" rIns="0" bIns="0" rtlCol="0" anchor="t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400" dirty="0">
                <a:latin typeface="Source Sans Pro"/>
              </a:rPr>
              <a:t>SPPM</a:t>
            </a:r>
            <a:endParaRPr lang="en-US" dirty="0"/>
          </a:p>
          <a:p>
            <a:pPr marL="0" indent="0">
              <a:buNone/>
            </a:pPr>
            <a:r>
              <a:rPr lang="en-GB" sz="1400" dirty="0">
                <a:latin typeface="Source Sans Pro"/>
              </a:rPr>
              <a:t>Institutional Donors</a:t>
            </a:r>
          </a:p>
          <a:p>
            <a:pPr marL="0" indent="0">
              <a:buNone/>
            </a:pPr>
            <a:r>
              <a:rPr lang="en-GB" sz="1400" dirty="0">
                <a:latin typeface="Source Sans Pro"/>
              </a:rPr>
              <a:t>Programme Delivery</a:t>
            </a:r>
            <a:endParaRPr lang="en-GB" sz="1400" dirty="0"/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61EE7A61-F56F-D888-9292-2EE8D9BABF87}"/>
              </a:ext>
            </a:extLst>
          </p:cNvPr>
          <p:cNvSpPr txBox="1"/>
          <p:nvPr/>
        </p:nvSpPr>
        <p:spPr>
          <a:xfrm>
            <a:off x="4810060" y="3001338"/>
            <a:ext cx="2272507" cy="847185"/>
          </a:xfrm>
          <a:prstGeom prst="rect">
            <a:avLst/>
          </a:prstGeom>
          <a:solidFill>
            <a:schemeClr val="accent2"/>
          </a:solidFill>
        </p:spPr>
        <p:txBody>
          <a:bodyPr vert="horz" lIns="72000" tIns="0" rIns="0" bIns="0" rtlCol="0" anchor="t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dirty="0">
                <a:latin typeface="Source Sans Pro"/>
              </a:rPr>
              <a:t>Fundings</a:t>
            </a:r>
          </a:p>
          <a:p>
            <a:pPr marL="0" indent="0">
              <a:buNone/>
            </a:pPr>
            <a:r>
              <a:rPr lang="en-GB" sz="1400" dirty="0">
                <a:latin typeface="Source Sans Pro"/>
              </a:rPr>
              <a:t>Stakeholders (Donors)</a:t>
            </a:r>
            <a:endParaRPr lang="en-GB" sz="1400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ED75DE4-231C-9CE4-64FC-ACF1ECAF504F}"/>
              </a:ext>
            </a:extLst>
          </p:cNvPr>
          <p:cNvSpPr txBox="1"/>
          <p:nvPr/>
        </p:nvSpPr>
        <p:spPr>
          <a:xfrm>
            <a:off x="1651971" y="3882118"/>
            <a:ext cx="2288970" cy="564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vert="horz" lIns="72000" tIns="0" rIns="0" bIns="0" rtlCol="0" anchor="t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dirty="0">
                <a:latin typeface="Source Sans Pro"/>
              </a:rPr>
              <a:t>Fundraisers</a:t>
            </a:r>
            <a:endParaRPr lang="en-US" dirty="0"/>
          </a:p>
          <a:p>
            <a:pPr marL="0" indent="0">
              <a:buNone/>
            </a:pPr>
            <a:r>
              <a:rPr lang="en-GB" sz="1400" dirty="0">
                <a:latin typeface="Source Sans Pro"/>
              </a:rPr>
              <a:t>RH Fundraising coordinators</a:t>
            </a:r>
            <a:endParaRPr lang="en-GB" sz="1400" dirty="0"/>
          </a:p>
        </p:txBody>
      </p:sp>
      <p:sp>
        <p:nvSpPr>
          <p:cNvPr id="22" name="Content Placeholder 4">
            <a:extLst>
              <a:ext uri="{FF2B5EF4-FFF2-40B4-BE49-F238E27FC236}">
                <a16:creationId xmlns:a16="http://schemas.microsoft.com/office/drawing/2014/main" id="{DF4866AE-58D9-D286-F92E-AE89E58C4FFC}"/>
              </a:ext>
            </a:extLst>
          </p:cNvPr>
          <p:cNvSpPr txBox="1"/>
          <p:nvPr/>
        </p:nvSpPr>
        <p:spPr>
          <a:xfrm>
            <a:off x="4807625" y="3882118"/>
            <a:ext cx="2272507" cy="564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vert="horz" lIns="72000" tIns="0" rIns="0" bIns="0" rtlCol="0" anchor="t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>
                <a:latin typeface="Source Sans Pro"/>
              </a:rPr>
              <a:t>Fundraising Requirements</a:t>
            </a:r>
            <a:endParaRPr lang="en-GB" sz="140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6A47618-7F35-8794-B629-1E9B79CA234C}"/>
              </a:ext>
            </a:extLst>
          </p:cNvPr>
          <p:cNvSpPr txBox="1"/>
          <p:nvPr/>
        </p:nvSpPr>
        <p:spPr>
          <a:xfrm>
            <a:off x="1651364" y="4480289"/>
            <a:ext cx="2288970" cy="56457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vert="horz" lIns="72000" tIns="0" rIns="0" bIns="0" rtlCol="0" anchor="t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dirty="0">
                <a:latin typeface="Source Sans Pro"/>
              </a:rPr>
              <a:t>Country/RH Directors</a:t>
            </a:r>
          </a:p>
          <a:p>
            <a:pPr marL="0" indent="0">
              <a:buNone/>
            </a:pPr>
            <a:r>
              <a:rPr lang="en-GB" sz="1400" dirty="0">
                <a:latin typeface="Source Sans Pro"/>
              </a:rPr>
              <a:t>CO</a:t>
            </a:r>
            <a:endParaRPr lang="en-GB" sz="1400" dirty="0"/>
          </a:p>
        </p:txBody>
      </p:sp>
      <p:sp>
        <p:nvSpPr>
          <p:cNvPr id="24" name="Content Placeholder 4">
            <a:extLst>
              <a:ext uri="{FF2B5EF4-FFF2-40B4-BE49-F238E27FC236}">
                <a16:creationId xmlns:a16="http://schemas.microsoft.com/office/drawing/2014/main" id="{CA1B6F96-9167-3BE2-D32F-58EE7299CD8D}"/>
              </a:ext>
            </a:extLst>
          </p:cNvPr>
          <p:cNvSpPr txBox="1"/>
          <p:nvPr/>
        </p:nvSpPr>
        <p:spPr>
          <a:xfrm>
            <a:off x="4805219" y="4480289"/>
            <a:ext cx="2272507" cy="56457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vert="horz" lIns="72000" tIns="0" rIns="0" bIns="0" rtlCol="0" anchor="t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Source Sans Pro" panose="020B0503030403020204" pitchFamily="34" charset="77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dirty="0">
                <a:latin typeface="Source Sans Pro"/>
              </a:rPr>
              <a:t>Geography</a:t>
            </a:r>
            <a:endParaRPr lang="en-GB" sz="1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390D0A-BE51-50E5-EFD6-8F160394CC92}"/>
              </a:ext>
            </a:extLst>
          </p:cNvPr>
          <p:cNvSpPr txBox="1"/>
          <p:nvPr/>
        </p:nvSpPr>
        <p:spPr>
          <a:xfrm>
            <a:off x="1557541" y="1678183"/>
            <a:ext cx="2454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CBM responsible team</a:t>
            </a:r>
            <a:endParaRPr lang="de-DE" sz="1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E6B7655-FC8B-D5F5-6F98-03558F62D8E0}"/>
              </a:ext>
            </a:extLst>
          </p:cNvPr>
          <p:cNvSpPr txBox="1"/>
          <p:nvPr/>
        </p:nvSpPr>
        <p:spPr>
          <a:xfrm>
            <a:off x="4353772" y="1681168"/>
            <a:ext cx="3282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Entity/functionality in </a:t>
            </a:r>
            <a:r>
              <a:rPr lang="en-GB" sz="1800" b="1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ProMIS</a:t>
            </a:r>
            <a:endParaRPr lang="de-DE" sz="1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0AA404A-58B9-EA58-F5F6-D606EA2706BD}"/>
              </a:ext>
            </a:extLst>
          </p:cNvPr>
          <p:cNvSpPr txBox="1"/>
          <p:nvPr/>
        </p:nvSpPr>
        <p:spPr>
          <a:xfrm>
            <a:off x="1644749" y="5074507"/>
            <a:ext cx="2288970" cy="30841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latin typeface="Source Sans Pro" panose="020B0503030403020204" pitchFamily="34" charset="0"/>
                <a:ea typeface="Source Sans Pro" panose="020B0503030403020204" pitchFamily="34" charset="0"/>
              </a:rPr>
              <a:t>Each team</a:t>
            </a:r>
            <a:endParaRPr lang="de-DE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A0A3A5D-29EC-797F-E92B-C3D5DF123B6A}"/>
              </a:ext>
            </a:extLst>
          </p:cNvPr>
          <p:cNvSpPr txBox="1"/>
          <p:nvPr/>
        </p:nvSpPr>
        <p:spPr>
          <a:xfrm>
            <a:off x="4796987" y="5076817"/>
            <a:ext cx="2288970" cy="30841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latin typeface="Source Sans Pro" panose="020B0503030403020204" pitchFamily="34" charset="0"/>
                <a:ea typeface="Source Sans Pro" panose="020B0503030403020204" pitchFamily="34" charset="0"/>
              </a:rPr>
              <a:t>CBM Teams</a:t>
            </a:r>
            <a:endParaRPr lang="de-DE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267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A8A14-0543-191E-2576-FC16320B4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235" y="267714"/>
            <a:ext cx="7364932" cy="896783"/>
          </a:xfrm>
        </p:spPr>
        <p:txBody>
          <a:bodyPr/>
          <a:lstStyle/>
          <a:p>
            <a:r>
              <a:rPr lang="en-GB" dirty="0">
                <a:latin typeface="Source Sans Pro Semibold"/>
              </a:rPr>
              <a:t>What is the role of key users?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36BB1-6516-F35A-7461-9A717BC1E2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3488" y="3370954"/>
            <a:ext cx="3726557" cy="2222389"/>
          </a:xfrm>
        </p:spPr>
        <p:txBody>
          <a:bodyPr vert="horz" lIns="0" tIns="0" rIns="0" bIns="0" rtlCol="0" anchor="t">
            <a:noAutofit/>
          </a:bodyPr>
          <a:lstStyle/>
          <a:p>
            <a:pPr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Support: </a:t>
            </a: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1st level business support to End Users </a:t>
            </a: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Provide advice to End Users</a:t>
            </a:r>
            <a:r>
              <a:rPr lang="de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 </a:t>
            </a:r>
            <a:endParaRPr lang="en-GB" sz="1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Collect feedback from End Users</a:t>
            </a:r>
            <a:r>
              <a:rPr lang="de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 </a:t>
            </a:r>
            <a:endParaRPr lang="en-GB" sz="1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End User coaching</a:t>
            </a:r>
            <a:r>
              <a:rPr lang="de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 </a:t>
            </a:r>
            <a:endParaRPr lang="en-GB" sz="1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Training:</a:t>
            </a: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New users introduction</a:t>
            </a: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Refresher trainings</a:t>
            </a: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Information of end-users on new functionality</a:t>
            </a:r>
          </a:p>
          <a:p>
            <a:pPr>
              <a:lnSpc>
                <a:spcPct val="80000"/>
              </a:lnSpc>
            </a:pPr>
            <a:endParaRPr lang="de" sz="1400" dirty="0">
              <a:latin typeface="Source Sans Pro"/>
            </a:endParaRPr>
          </a:p>
          <a:p>
            <a:pPr>
              <a:lnSpc>
                <a:spcPct val="80000"/>
              </a:lnSpc>
            </a:pPr>
            <a:endParaRPr lang="en-GB" sz="14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1C43A3-E835-7EAC-2027-CC41D1C021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0" y="3370954"/>
            <a:ext cx="4029307" cy="2035762"/>
          </a:xfrm>
        </p:spPr>
        <p:txBody>
          <a:bodyPr vert="horz" lIns="0" tIns="0" rIns="0" bIns="0" rtlCol="0" anchor="t">
            <a:noAutofit/>
          </a:bodyPr>
          <a:lstStyle/>
          <a:p>
            <a:pPr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Define change specifications:</a:t>
            </a:r>
            <a:r>
              <a:rPr lang="de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 </a:t>
            </a:r>
            <a:endParaRPr lang="en-GB" sz="1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Membership of Approval groups</a:t>
            </a:r>
            <a:r>
              <a:rPr lang="de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 </a:t>
            </a:r>
            <a:endParaRPr lang="en-GB" sz="1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User permission change requests</a:t>
            </a:r>
            <a:r>
              <a:rPr lang="de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 </a:t>
            </a:r>
            <a:endParaRPr lang="en-GB" sz="1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Workflows (with Business Owners)</a:t>
            </a: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Task Templates (with Business Owners)</a:t>
            </a:r>
          </a:p>
          <a:p>
            <a:pPr lvl="1"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Dropdown lists (with Business Owners)</a:t>
            </a:r>
          </a:p>
          <a:p>
            <a:pPr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Define Batch task requests</a:t>
            </a:r>
            <a:r>
              <a:rPr lang="de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 </a:t>
            </a:r>
            <a:endParaRPr lang="en-GB" sz="1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80000"/>
              </a:lnSpc>
            </a:pPr>
            <a:r>
              <a:rPr lang="en-GB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Draft News messages</a:t>
            </a:r>
            <a:r>
              <a:rPr lang="de" sz="1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 </a:t>
            </a:r>
            <a:endParaRPr lang="en-GB" sz="1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FD39F-404C-D124-86E1-58D1E69CA7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2CBBD49-5106-7D43-273A-4C2A718C5AB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1818" y="-112444"/>
            <a:ext cx="1706515" cy="1799840"/>
          </a:xfrm>
          <a:prstGeom prst="rect">
            <a:avLst/>
          </a:prstGeom>
        </p:spPr>
      </p:pic>
      <p:sp>
        <p:nvSpPr>
          <p:cNvPr id="7" name="Legende: mit Pfeil nach rechts 6">
            <a:extLst>
              <a:ext uri="{FF2B5EF4-FFF2-40B4-BE49-F238E27FC236}">
                <a16:creationId xmlns:a16="http://schemas.microsoft.com/office/drawing/2014/main" id="{DC8B783B-D097-E333-9BF3-5BFCF8ED1F9E}"/>
              </a:ext>
            </a:extLst>
          </p:cNvPr>
          <p:cNvSpPr/>
          <p:nvPr/>
        </p:nvSpPr>
        <p:spPr>
          <a:xfrm>
            <a:off x="833357" y="2146999"/>
            <a:ext cx="1259353" cy="830452"/>
          </a:xfrm>
          <a:prstGeom prst="rightArrowCallou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chemeClr val="tx1"/>
                </a:solidFill>
              </a:rPr>
              <a:t>End User</a:t>
            </a:r>
          </a:p>
        </p:txBody>
      </p:sp>
      <p:sp>
        <p:nvSpPr>
          <p:cNvPr id="8" name="Legende: mit Pfeil nach links und rechts 7">
            <a:extLst>
              <a:ext uri="{FF2B5EF4-FFF2-40B4-BE49-F238E27FC236}">
                <a16:creationId xmlns:a16="http://schemas.microsoft.com/office/drawing/2014/main" id="{15388D3B-5FF3-DEC6-DAA9-750E540F2FDC}"/>
              </a:ext>
            </a:extLst>
          </p:cNvPr>
          <p:cNvSpPr/>
          <p:nvPr/>
        </p:nvSpPr>
        <p:spPr>
          <a:xfrm>
            <a:off x="2092710" y="2138498"/>
            <a:ext cx="1620736" cy="838953"/>
          </a:xfrm>
          <a:prstGeom prst="leftRightArrowCallout">
            <a:avLst/>
          </a:prstGeom>
          <a:solidFill>
            <a:srgbClr val="92D05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chemeClr val="tx1"/>
                </a:solidFill>
              </a:rPr>
              <a:t>Key User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286A388-4358-FE92-1B46-69F2968D05E5}"/>
              </a:ext>
            </a:extLst>
          </p:cNvPr>
          <p:cNvSpPr txBox="1"/>
          <p:nvPr/>
        </p:nvSpPr>
        <p:spPr>
          <a:xfrm rot="19827476">
            <a:off x="3292605" y="1729492"/>
            <a:ext cx="9951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u="sng">
                <a:latin typeface="Source Sans Pro"/>
              </a:rPr>
              <a:t>business</a:t>
            </a:r>
            <a:endParaRPr lang="de-DE" sz="1600" u="sng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610D6D8-9C9A-0AB1-50FF-1273B18E1F54}"/>
              </a:ext>
            </a:extLst>
          </p:cNvPr>
          <p:cNvSpPr txBox="1"/>
          <p:nvPr/>
        </p:nvSpPr>
        <p:spPr>
          <a:xfrm>
            <a:off x="3444781" y="2706300"/>
            <a:ext cx="9951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u="sng">
                <a:latin typeface="Source Sans Pro"/>
              </a:rPr>
              <a:t>technical</a:t>
            </a:r>
            <a:endParaRPr lang="de-DE" sz="1600" u="sng"/>
          </a:p>
        </p:txBody>
      </p:sp>
      <p:sp>
        <p:nvSpPr>
          <p:cNvPr id="14" name="Legende: mit Pfeil nach rechts 13">
            <a:extLst>
              <a:ext uri="{FF2B5EF4-FFF2-40B4-BE49-F238E27FC236}">
                <a16:creationId xmlns:a16="http://schemas.microsoft.com/office/drawing/2014/main" id="{C9AC1510-2E00-8749-E6ED-BE97BB468845}"/>
              </a:ext>
            </a:extLst>
          </p:cNvPr>
          <p:cNvSpPr/>
          <p:nvPr/>
        </p:nvSpPr>
        <p:spPr>
          <a:xfrm flipH="1">
            <a:off x="6857532" y="2138498"/>
            <a:ext cx="1664445" cy="830452"/>
          </a:xfrm>
          <a:prstGeom prst="rightArrowCallou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>
                <a:solidFill>
                  <a:schemeClr val="tx1"/>
                </a:solidFill>
              </a:rPr>
              <a:t>Provider </a:t>
            </a:r>
            <a:r>
              <a:rPr lang="de-DE" sz="1800" err="1">
                <a:solidFill>
                  <a:schemeClr val="tx1"/>
                </a:solidFill>
              </a:rPr>
              <a:t>Precio</a:t>
            </a:r>
            <a:r>
              <a:rPr lang="de-DE" sz="1800">
                <a:solidFill>
                  <a:schemeClr val="tx1"/>
                </a:solidFill>
              </a:rPr>
              <a:t> </a:t>
            </a:r>
            <a:r>
              <a:rPr lang="de-DE" sz="1800" err="1">
                <a:solidFill>
                  <a:schemeClr val="tx1"/>
                </a:solidFill>
              </a:rPr>
              <a:t>Fishbone</a:t>
            </a:r>
            <a:endParaRPr lang="de-DE" sz="1800">
              <a:solidFill>
                <a:schemeClr val="tx1"/>
              </a:solidFill>
            </a:endParaRPr>
          </a:p>
        </p:txBody>
      </p: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07004DB3-27FA-7AD6-2732-97E22716BF24}"/>
              </a:ext>
            </a:extLst>
          </p:cNvPr>
          <p:cNvGrpSpPr/>
          <p:nvPr/>
        </p:nvGrpSpPr>
        <p:grpSpPr>
          <a:xfrm>
            <a:off x="3484777" y="826130"/>
            <a:ext cx="2646045" cy="1467764"/>
            <a:chOff x="4036716" y="537124"/>
            <a:chExt cx="2646045" cy="1467764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D62C534C-1820-42B1-19FE-D48242E07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5190008" y="1207681"/>
              <a:ext cx="1017541" cy="576874"/>
            </a:xfrm>
            <a:prstGeom prst="rect">
              <a:avLst/>
            </a:prstGeom>
          </p:spPr>
        </p:pic>
        <p:sp>
          <p:nvSpPr>
            <p:cNvPr id="9" name="Legende: mit Pfeil nach links und rechts 8">
              <a:extLst>
                <a:ext uri="{FF2B5EF4-FFF2-40B4-BE49-F238E27FC236}">
                  <a16:creationId xmlns:a16="http://schemas.microsoft.com/office/drawing/2014/main" id="{29EBCC63-8845-0485-0D26-1A9B801B36A7}"/>
                </a:ext>
              </a:extLst>
            </p:cNvPr>
            <p:cNvSpPr/>
            <p:nvPr/>
          </p:nvSpPr>
          <p:spPr>
            <a:xfrm rot="19918939">
              <a:off x="4036716" y="994185"/>
              <a:ext cx="2646045" cy="830453"/>
            </a:xfrm>
            <a:prstGeom prst="leftRightArrowCallout">
              <a:avLst>
                <a:gd name="adj1" fmla="val 25000"/>
                <a:gd name="adj2" fmla="val 25000"/>
                <a:gd name="adj3" fmla="val 25000"/>
                <a:gd name="adj4" fmla="val 35979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de-DE" sz="1600" dirty="0">
                  <a:solidFill>
                    <a:schemeClr val="tx1"/>
                  </a:solidFill>
                  <a:ea typeface="Calibri"/>
                  <a:cs typeface="Calibri"/>
                </a:rPr>
                <a:t>Business </a:t>
              </a:r>
              <a:r>
                <a:rPr lang="de-DE" sz="1600" dirty="0" err="1">
                  <a:solidFill>
                    <a:schemeClr val="tx1"/>
                  </a:solidFill>
                  <a:ea typeface="Calibri"/>
                  <a:cs typeface="Calibri"/>
                </a:rPr>
                <a:t>owner</a:t>
              </a: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24AE338C-9B2E-299D-2C2E-44652D4C824D}"/>
                </a:ext>
              </a:extLst>
            </p:cNvPr>
            <p:cNvSpPr/>
            <p:nvPr/>
          </p:nvSpPr>
          <p:spPr>
            <a:xfrm rot="19870996">
              <a:off x="5698025" y="537124"/>
              <a:ext cx="921044" cy="7943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" name="Legende: mit Pfeil nach links und rechts 9">
            <a:extLst>
              <a:ext uri="{FF2B5EF4-FFF2-40B4-BE49-F238E27FC236}">
                <a16:creationId xmlns:a16="http://schemas.microsoft.com/office/drawing/2014/main" id="{04028469-7C5A-9133-70A0-3C96D3C37036}"/>
              </a:ext>
            </a:extLst>
          </p:cNvPr>
          <p:cNvSpPr/>
          <p:nvPr/>
        </p:nvSpPr>
        <p:spPr>
          <a:xfrm>
            <a:off x="3790188" y="2142747"/>
            <a:ext cx="3022363" cy="830453"/>
          </a:xfrm>
          <a:prstGeom prst="leftRightArrowCallout">
            <a:avLst>
              <a:gd name="adj1" fmla="val 25000"/>
              <a:gd name="adj2" fmla="val 25000"/>
              <a:gd name="adj3" fmla="val 25000"/>
              <a:gd name="adj4" fmla="val 27832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sz="1800">
                <a:solidFill>
                  <a:schemeClr val="tx1"/>
                </a:solidFill>
                <a:cs typeface="Calibri"/>
              </a:rPr>
              <a:t>IT PRG</a:t>
            </a:r>
            <a:endParaRPr lang="de-DE" sz="1800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FF3EE2D7-0E6E-0EB2-1C5B-6222D4662EF9}"/>
              </a:ext>
            </a:extLst>
          </p:cNvPr>
          <p:cNvSpPr txBox="1"/>
          <p:nvPr/>
        </p:nvSpPr>
        <p:spPr>
          <a:xfrm>
            <a:off x="2349224" y="2923395"/>
            <a:ext cx="11870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b="1">
                <a:solidFill>
                  <a:srgbClr val="92D050"/>
                </a:solidFill>
                <a:latin typeface="Source Sans Pro"/>
              </a:rPr>
              <a:t>Geography</a:t>
            </a:r>
            <a:endParaRPr lang="de-DE" sz="1600" b="1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579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7DC9F-DDD7-E3F1-CAD9-BC70C759E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Source Sans Pro Semibold"/>
              </a:rPr>
              <a:t>What are the additional </a:t>
            </a:r>
            <a:br>
              <a:rPr lang="en-GB" dirty="0">
                <a:latin typeface="Source Sans Pro Semibold"/>
              </a:rPr>
            </a:br>
            <a:r>
              <a:rPr lang="en-GB" dirty="0">
                <a:latin typeface="Source Sans Pro Semibold"/>
              </a:rPr>
              <a:t>permissions of key users?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19F62-3EBE-158B-87DE-F6ECBDA325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3488" y="1737453"/>
            <a:ext cx="7557025" cy="3287475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GB" sz="1600" dirty="0">
                <a:latin typeface="Source Sans Pro"/>
              </a:rPr>
              <a:t>Create Projects and Programmes new (not via Idea) - Key users retain this permission set after migration has been completed, End users do not.</a:t>
            </a:r>
          </a:p>
          <a:p>
            <a:r>
              <a:rPr lang="en-GB" sz="1600" dirty="0">
                <a:latin typeface="Source Sans Pro"/>
              </a:rPr>
              <a:t>Create &amp; Update Project data in any project (in addition to Responsible Persons and Members of that project)</a:t>
            </a:r>
            <a:endParaRPr lang="en-GB" sz="1600" dirty="0"/>
          </a:p>
          <a:p>
            <a:r>
              <a:rPr lang="en-GB" sz="1600" dirty="0">
                <a:latin typeface="Source Sans Pro"/>
              </a:rPr>
              <a:t>Bypass a project Workflow phase (in addition to Responsible Persons of that project)</a:t>
            </a:r>
          </a:p>
          <a:p>
            <a:r>
              <a:rPr lang="en-GB" sz="1600" dirty="0">
                <a:latin typeface="Source Sans Pro"/>
              </a:rPr>
              <a:t>Repeat current phase of project Workflow</a:t>
            </a:r>
            <a:br>
              <a:rPr lang="en-GB" sz="1600" dirty="0">
                <a:latin typeface="Source Sans Pro"/>
              </a:rPr>
            </a:br>
            <a:r>
              <a:rPr lang="en-GB" sz="1600" dirty="0">
                <a:latin typeface="Source Sans Pro"/>
              </a:rPr>
              <a:t>(in addition to Responsible Persons and Members of that project)</a:t>
            </a:r>
          </a:p>
          <a:p>
            <a:pPr marL="0" indent="0">
              <a:buNone/>
            </a:pPr>
            <a:endParaRPr lang="en-GB" sz="1600" dirty="0">
              <a:latin typeface="Source Sans Pro"/>
            </a:endParaRPr>
          </a:p>
          <a:p>
            <a:pPr marL="0" indent="0">
              <a:buNone/>
            </a:pPr>
            <a:r>
              <a:rPr lang="en-GB" sz="1600" dirty="0">
                <a:latin typeface="Source Sans Pro"/>
              </a:rPr>
              <a:t>For the complete list of key users in the organisation, follow the link below:</a:t>
            </a:r>
          </a:p>
          <a:p>
            <a:pPr marL="0" indent="0">
              <a:buNone/>
            </a:pPr>
            <a:r>
              <a:rPr lang="en-GB" sz="1600" dirty="0">
                <a:hlinkClick r:id="rId2"/>
              </a:rPr>
              <a:t>https://cbm365.sharepoint.com/sites/ProMis/Lists/Key%20Users%20and%20Business%20Owners/AllItems.aspx</a:t>
            </a:r>
            <a:r>
              <a:rPr lang="en-GB" sz="1600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C03DCF-1860-CD79-DE1B-9073FB6BE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0505785"/>
      </p:ext>
    </p:extLst>
  </p:cSld>
  <p:clrMapOvr>
    <a:masterClrMapping/>
  </p:clrMapOvr>
</p:sld>
</file>

<file path=ppt/theme/theme1.xml><?xml version="1.0" encoding="utf-8"?>
<a:theme xmlns:a="http://schemas.openxmlformats.org/drawingml/2006/main" name="CBM-PPT-Theme">
  <a:themeElements>
    <a:clrScheme name="CBM">
      <a:dk1>
        <a:srgbClr val="000000"/>
      </a:dk1>
      <a:lt1>
        <a:srgbClr val="FFFFFF"/>
      </a:lt1>
      <a:dk2>
        <a:srgbClr val="B09C78"/>
      </a:dk2>
      <a:lt2>
        <a:srgbClr val="F5F4F6"/>
      </a:lt2>
      <a:accent1>
        <a:srgbClr val="C3141B"/>
      </a:accent1>
      <a:accent2>
        <a:srgbClr val="FFC20C"/>
      </a:accent2>
      <a:accent3>
        <a:srgbClr val="716951"/>
      </a:accent3>
      <a:accent4>
        <a:srgbClr val="B09C78"/>
      </a:accent4>
      <a:accent5>
        <a:srgbClr val="719BD1"/>
      </a:accent5>
      <a:accent6>
        <a:srgbClr val="F39200"/>
      </a:accent6>
      <a:hlink>
        <a:srgbClr val="C3141B"/>
      </a:hlink>
      <a:folHlink>
        <a:srgbClr val="71695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BM-PPT-Theme" id="{6B0DBB70-FB9D-2848-8580-5B6BCE5B1663}" vid="{63611DEE-4FED-0E45-8558-12DF0734DEA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NGOOnlineGuidanceTemplate" ma:contentTypeID="0x010100B55474DA9735C494339AB5204D2F6D3600506F0C9B753D4042A676D3B4BD21ED3A" ma:contentTypeVersion="13" ma:contentTypeDescription="Create a new document." ma:contentTypeScope="" ma:versionID="2b51fdd5082b98ba9ffad6cc2f2813ec">
  <xsd:schema xmlns:xsd="http://www.w3.org/2001/XMLSchema" xmlns:xs="http://www.w3.org/2001/XMLSchema" xmlns:p="http://schemas.microsoft.com/office/2006/metadata/properties" xmlns:ns2="f1e736c5-95ad-4650-bf48-08c723b4bc6c" xmlns:ns3="34c2d733-5a3b-46b4-8675-8241d81f68c4" targetNamespace="http://schemas.microsoft.com/office/2006/metadata/properties" ma:root="true" ma:fieldsID="75ad193465087cc6e3fe263248d2f47a" ns2:_="" ns3:_="">
    <xsd:import namespace="f1e736c5-95ad-4650-bf48-08c723b4bc6c"/>
    <xsd:import namespace="34c2d733-5a3b-46b4-8675-8241d81f68c4"/>
    <xsd:element name="properties">
      <xsd:complexType>
        <xsd:sequence>
          <xsd:element name="documentManagement">
            <xsd:complexType>
              <xsd:all>
                <xsd:element ref="ns2:p75d8c1866154d169f9787e2f8ad3758" minOccurs="0"/>
                <xsd:element ref="ns2:TaxCatchAll" minOccurs="0"/>
                <xsd:element ref="ns2:TaxCatchAllLabel" minOccurs="0"/>
                <xsd:element ref="ns2:NGOOnlineSortOrder" minOccurs="0"/>
                <xsd:element ref="ns2:NGOOnlineDocumentOwner" minOccurs="0"/>
                <xsd:element ref="ns2:NGOOnlineShowInNewFromTemplate" minOccurs="0"/>
                <xsd:element ref="ns2:i9f2da93fcc74e869d070fd34a0597c4" minOccurs="0"/>
                <xsd:element ref="ns2:cc92bdb0fa944447acf309642a11bf0d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e736c5-95ad-4650-bf48-08c723b4bc6c" elementFormDefault="qualified">
    <xsd:import namespace="http://schemas.microsoft.com/office/2006/documentManagement/types"/>
    <xsd:import namespace="http://schemas.microsoft.com/office/infopath/2007/PartnerControls"/>
    <xsd:element name="p75d8c1866154d169f9787e2f8ad3758" ma:index="8" nillable="true" ma:taxonomy="true" ma:internalName="p75d8c1866154d169f9787e2f8ad3758" ma:taxonomyFieldName="NGOOnlinePriorityGroup" ma:displayName="Priority group" ma:fieldId="{975d8c18-6615-4d16-9f97-87e2f8ad3758}" ma:sspId="b69ac89d-c854-4607-917b-9d787df66d5f" ma:termSetId="09c409db-d561-4642-916b-a7fa4c28f958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hidden="true" ma:list="{a16f5b94-b7b6-4ef9-b856-190d6f50c055}" ma:internalName="TaxCatchAll" ma:showField="CatchAllData" ma:web="f1e736c5-95ad-4650-bf48-08c723b4bc6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hidden="true" ma:list="{a16f5b94-b7b6-4ef9-b856-190d6f50c055}" ma:internalName="TaxCatchAllLabel" ma:readOnly="true" ma:showField="CatchAllDataLabel" ma:web="f1e736c5-95ad-4650-bf48-08c723b4bc6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NGOOnlineSortOrder" ma:index="12" nillable="true" ma:displayName="Sort order" ma:hidden="true" ma:internalName="NGOOnlineSortOrder">
      <xsd:simpleType>
        <xsd:restriction base="dms:Number"/>
      </xsd:simpleType>
    </xsd:element>
    <xsd:element name="NGOOnlineDocumentOwner" ma:index="13" nillable="true" ma:displayName="Owner" ma:description="" ma:hidden="true" ma:internalName="NGOOnlineDocumentOwner">
      <xsd:simpleType>
        <xsd:restriction base="dms:Text"/>
      </xsd:simpleType>
    </xsd:element>
    <xsd:element name="NGOOnlineShowInNewFromTemplate" ma:index="14" nillable="true" ma:displayName="Show as template" ma:hidden="true" ma:internalName="NGOOnlineShowInNewFromTemplate">
      <xsd:simpleType>
        <xsd:restriction base="dms:Boolean"/>
      </xsd:simpleType>
    </xsd:element>
    <xsd:element name="i9f2da93fcc74e869d070fd34a0597c4" ma:index="15" nillable="true" ma:taxonomy="true" ma:internalName="i9f2da93fcc74e869d070fd34a0597c4" ma:taxonomyFieldName="NGOOnlineDocumentType" ma:displayName="Document types" ma:fieldId="{29f2da93-fcc7-4e86-9d07-0fd34a0597c4}" ma:taxonomyMulti="true" ma:sspId="b69ac89d-c854-4607-917b-9d787df66d5f" ma:termSetId="4a5f0f0a-2e06-4077-b3ff-97f33b773d9c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cc92bdb0fa944447acf309642a11bf0d" ma:index="17" nillable="true" ma:taxonomy="true" ma:internalName="cc92bdb0fa944447acf309642a11bf0d" ma:taxonomyFieldName="NGOOnlineKeywords" ma:displayName="Keywords" ma:fieldId="{cc92bdb0-fa94-4447-acf3-09642a11bf0d}" ma:taxonomyMulti="true" ma:sspId="b69ac89d-c854-4607-917b-9d787df66d5f" ma:termSetId="494347e7-d2a8-4234-997a-61e1abca59dc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SharedWithUsers" ma:index="2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c2d733-5a3b-46b4-8675-8241d81f68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2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1e736c5-95ad-4650-bf48-08c723b4bc6c">
      <Value>182</Value>
      <Value>550</Value>
    </TaxCatchAll>
    <i9f2da93fcc74e869d070fd34a0597c4 xmlns="f1e736c5-95ad-4650-bf48-08c723b4bc6c">
      <Terms xmlns="http://schemas.microsoft.com/office/infopath/2007/PartnerControls">
        <TermInfo xmlns="http://schemas.microsoft.com/office/infopath/2007/PartnerControls">
          <TermName xmlns="http://schemas.microsoft.com/office/infopath/2007/PartnerControls">Guidance Note</TermName>
          <TermId xmlns="http://schemas.microsoft.com/office/infopath/2007/PartnerControls">208e5617-45f1-466d-b1e9-fd356c7029b3</TermId>
        </TermInfo>
      </Terms>
    </i9f2da93fcc74e869d070fd34a0597c4>
    <NGOOnlineSortOrder xmlns="f1e736c5-95ad-4650-bf48-08c723b4bc6c" xsi:nil="true"/>
    <NGOOnlineShowInNewFromTemplate xmlns="f1e736c5-95ad-4650-bf48-08c723b4bc6c">true</NGOOnlineShowInNewFromTemplate>
    <p75d8c1866154d169f9787e2f8ad3758 xmlns="f1e736c5-95ad-4650-bf48-08c723b4bc6c">
      <Terms xmlns="http://schemas.microsoft.com/office/infopath/2007/PartnerControls"/>
    </p75d8c1866154d169f9787e2f8ad3758>
    <cc92bdb0fa944447acf309642a11bf0d xmlns="f1e736c5-95ad-4650-bf48-08c723b4bc6c">
      <Terms xmlns="http://schemas.microsoft.com/office/infopath/2007/PartnerControls">
        <TermInfo xmlns="http://schemas.microsoft.com/office/infopath/2007/PartnerControls">
          <TermName xmlns="http://schemas.microsoft.com/office/infopath/2007/PartnerControls">Help Text</TermName>
          <TermId xmlns="http://schemas.microsoft.com/office/infopath/2007/PartnerControls">0cdce954-cb82-4e5f-9b86-f771a9b25906</TermId>
        </TermInfo>
      </Terms>
    </cc92bdb0fa944447acf309642a11bf0d>
    <NGOOnlineDocumentOwner xmlns="f1e736c5-95ad-4650-bf48-08c723b4bc6c">{"Id":100008,"Name":"Bui Thanh, Le","Guid":"00000000-0000-0000-0000-000000000000"}</NGOOnlineDocumentOwner>
  </documentManagement>
</p:properties>
</file>

<file path=customXml/itemProps1.xml><?xml version="1.0" encoding="utf-8"?>
<ds:datastoreItem xmlns:ds="http://schemas.openxmlformats.org/officeDocument/2006/customXml" ds:itemID="{96FBC784-6430-4D4B-B14A-3B46686A1F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1E61959-EB07-41D4-BD21-EC591A6C8327}"/>
</file>

<file path=customXml/itemProps3.xml><?xml version="1.0" encoding="utf-8"?>
<ds:datastoreItem xmlns:ds="http://schemas.openxmlformats.org/officeDocument/2006/customXml" ds:itemID="{79AC9B7F-85F3-43A8-9890-DBA68AAD80E1}">
  <ds:schemaRefs>
    <ds:schemaRef ds:uri="357a48ef-de38-45b1-bff4-412867c3bc18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b620913c-f813-4133-9c9b-abadaa415079"/>
    <ds:schemaRef ds:uri="http://purl.org/dc/dcmitype/"/>
    <ds:schemaRef ds:uri="http://purl.org/dc/terms/"/>
    <ds:schemaRef ds:uri="http://schemas.microsoft.com/office/2006/documentManagement/types"/>
    <ds:schemaRef ds:uri="http://schemas.microsoft.com/sharepoint/v3"/>
    <ds:schemaRef ds:uri="http://www.w3.org/XML/1998/namespace"/>
    <ds:schemaRef ds:uri="ff84bbcd-a017-4898-916b-1f5a59dfc0ab"/>
    <ds:schemaRef ds:uri="f9a2b867-f2b0-4836-9e8f-0b4da2f02ebd"/>
    <ds:schemaRef ds:uri="E6EAB150-1147-4021-986C-F73FA33975FF"/>
    <ds:schemaRef ds:uri="http://schemas.microsoft.com/sharepoint.v3"/>
    <ds:schemaRef ds:uri="fdd8fff3-6fc6-4b37-ae77-a05a64d6c86d"/>
    <ds:schemaRef ds:uri="be19b463-1fb9-40b6-86a9-0f8d09cb140b"/>
    <ds:schemaRef ds:uri="9aaaab25-1617-4643-bf24-a85178f1e987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920</Words>
  <Application>Microsoft Office PowerPoint</Application>
  <PresentationFormat>On-screen Show (16:10)</PresentationFormat>
  <Paragraphs>238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CBM-PPT-Theme</vt:lpstr>
      <vt:lpstr>Introduction, terminology  and permissions topics</vt:lpstr>
      <vt:lpstr>What is ProMIS?</vt:lpstr>
      <vt:lpstr>What can be found in ProMIS?</vt:lpstr>
      <vt:lpstr>How to log to ProMIS?</vt:lpstr>
      <vt:lpstr>What entities exist? Who can create them?</vt:lpstr>
      <vt:lpstr>What functionalities are available for each entity?</vt:lpstr>
      <vt:lpstr>Who is responsible for  which entities/functionalities?</vt:lpstr>
      <vt:lpstr>What is the role of key users?</vt:lpstr>
      <vt:lpstr>What are the additional  permissions of key users?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ProMIS Guidance Introduction Terminology Permissions.pptx</dc:title>
  <dc:creator>Held, Heiko</dc:creator>
  <cp:lastModifiedBy>Silva, Margarida</cp:lastModifiedBy>
  <cp:revision>97</cp:revision>
  <dcterms:created xsi:type="dcterms:W3CDTF">2018-09-14T09:01:20Z</dcterms:created>
  <dcterms:modified xsi:type="dcterms:W3CDTF">2023-06-30T08:09:34Z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0x010100B55474DA9735C494339AB5204D2F6D3600506F0C9B753D4042A676D3B4BD21ED3A</vt:lpwstr>
  </property>
  <property fmtid="{D5CDD505-2E9C-101B-9397-08002B2CF9AE}" pid="3" name="Order">
    <vt:r8>12000</vt:r8>
  </property>
  <property fmtid="{D5CDD505-2E9C-101B-9397-08002B2CF9AE}" pid="4" name="AuthorIds_UIVersion_5120">
    <vt:lpwstr>13</vt:lpwstr>
  </property>
  <property fmtid="{D5CDD505-2E9C-101B-9397-08002B2CF9AE}" pid="5" name="AuthorIds_UIVersion_6144">
    <vt:lpwstr>13</vt:lpwstr>
  </property>
  <property fmtid="{D5CDD505-2E9C-101B-9397-08002B2CF9AE}" pid="6" name="CPDocumentType">
    <vt:lpwstr>175;#Template|e455a847-a2e7-47bd-ab7f-f842932c6332</vt:lpwstr>
  </property>
  <property fmtid="{D5CDD505-2E9C-101B-9397-08002B2CF9AE}" pid="7" name="CPCBMLocations">
    <vt:lpwstr/>
  </property>
  <property fmtid="{D5CDD505-2E9C-101B-9397-08002B2CF9AE}" pid="8" name="CPDocumentKnowledgeTiers">
    <vt:lpwstr/>
  </property>
  <property fmtid="{D5CDD505-2E9C-101B-9397-08002B2CF9AE}" pid="9" name="Language-CBM">
    <vt:lpwstr>229;#English|aa468ece-d1f8-41a8-a93f-3780e4c16661</vt:lpwstr>
  </property>
  <property fmtid="{D5CDD505-2E9C-101B-9397-08002B2CF9AE}" pid="10" name="CPTopics">
    <vt:lpwstr>163;#Branding|ac809e5d-c6a3-469c-a25f-48530247bf64</vt:lpwstr>
  </property>
  <property fmtid="{D5CDD505-2E9C-101B-9397-08002B2CF9AE}" pid="11" name="CPDocumentSubject">
    <vt:lpwstr/>
  </property>
  <property fmtid="{D5CDD505-2E9C-101B-9397-08002B2CF9AE}" pid="12" name="CPDepartment">
    <vt:lpwstr/>
  </property>
  <property fmtid="{D5CDD505-2E9C-101B-9397-08002B2CF9AE}" pid="13" name="CPCBMInitiatives">
    <vt:lpwstr>228;#Brand|84e6e254-e454-4c6a-b1bb-adcdcf3e3801</vt:lpwstr>
  </property>
  <property fmtid="{D5CDD505-2E9C-101B-9397-08002B2CF9AE}" pid="14" name="j9a59d6cb21744ce847aafbb15db643d">
    <vt:lpwstr/>
  </property>
  <property fmtid="{D5CDD505-2E9C-101B-9397-08002B2CF9AE}" pid="15" name="CBM_Entities">
    <vt:lpwstr/>
  </property>
  <property fmtid="{D5CDD505-2E9C-101B-9397-08002B2CF9AE}" pid="16" name="CBM_Topics">
    <vt:lpwstr>43;#Brand|b275ab99-dce3-402a-b5b2-65130358836c</vt:lpwstr>
  </property>
  <property fmtid="{D5CDD505-2E9C-101B-9397-08002B2CF9AE}" pid="17" name="CBM_Location_Documents">
    <vt:lpwstr>30;#All Locations|4fa1d59d-61f9-4d9a-bb20-f6b472cd2ec7</vt:lpwstr>
  </property>
  <property fmtid="{D5CDD505-2E9C-101B-9397-08002B2CF9AE}" pid="18" name="CBM_Language_Documents">
    <vt:lpwstr>4;#EN|d53ed453-0c14-4b3c-afb7-23b362e96aa2</vt:lpwstr>
  </property>
  <property fmtid="{D5CDD505-2E9C-101B-9397-08002B2CF9AE}" pid="19" name="CBM_Entities_Documents">
    <vt:lpwstr>23;#Communication and Brandmanagement|f3f08750-5445-4ecd-912e-f50813cdfc10</vt:lpwstr>
  </property>
  <property fmtid="{D5CDD505-2E9C-101B-9397-08002B2CF9AE}" pid="20" name="CBM_DocumentTypes">
    <vt:lpwstr>42;#Template|6d1b4069-fe4e-4042-9eef-b9cf86913baa</vt:lpwstr>
  </property>
  <property fmtid="{D5CDD505-2E9C-101B-9397-08002B2CF9AE}" pid="21" name="_ExtendedDescription">
    <vt:lpwstr>&lt;div class="ExternalClassB7941741940D4F7E93416A9E13E73F25"&gt;&lt;div style="font-family&amp;#58;Calibri, Arial, Helvetica, sans-serif;font-size&amp;#58;11pt;color&amp;#58;rgb(0, 0, 0);"&gt;PowerPoint Master standard (16&amp;#58;10).&lt;br&gt;&lt;/div&gt;&lt;/div&gt;</vt:lpwstr>
  </property>
  <property fmtid="{D5CDD505-2E9C-101B-9397-08002B2CF9AE}" pid="22" name="MediaServiceImageTags">
    <vt:lpwstr/>
  </property>
  <property fmtid="{D5CDD505-2E9C-101B-9397-08002B2CF9AE}" pid="23" name="NGOOnlineKeywords">
    <vt:lpwstr>550;#Help Text|0cdce954-cb82-4e5f-9b86-f771a9b25906</vt:lpwstr>
  </property>
  <property fmtid="{D5CDD505-2E9C-101B-9397-08002B2CF9AE}" pid="24" name="NGOOnlineDocumentType">
    <vt:lpwstr>182;#Guidance Note|208e5617-45f1-466d-b1e9-fd356c7029b3</vt:lpwstr>
  </property>
  <property fmtid="{D5CDD505-2E9C-101B-9397-08002B2CF9AE}" pid="25" name="NGOOnlinePriorityGroup">
    <vt:lpwstr/>
  </property>
</Properties>
</file>

<file path=docProps/thumbnail.jpeg>
</file>